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activeX/activeX2.xml" ContentType="application/vnd.ms-office.activeX+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activeX/activeX1.xml" ContentType="application/vnd.ms-office.activeX+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Lst>
  <p:sldSz cx="10160000" cy="8343900"/>
  <p:notesSz cx="6858000" cy="9144000"/>
  <p:defaultTextStyle>
    <a:defPPr>
      <a:defRPr lang="en-GB"/>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0" d="100"/>
          <a:sy n="60" d="100"/>
        </p:scale>
        <p:origin x="-1242" y="-102"/>
      </p:cViewPr>
      <p:guideLst>
        <p:guide orient="horz" pos="2628"/>
        <p:guide pos="320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activeX/activeX1.xml><?xml version="1.0" encoding="utf-8"?>
<ax:ocx xmlns:ax="http://schemas.microsoft.com/office/2006/activeX" xmlns:r="http://schemas.openxmlformats.org/officeDocument/2006/relationships" ax:classid="{D27CDB6E-AE6D-11CF-96B8-444553540000}" ax:persistence="persistPropertyBag">
  <ax:ocxPr ax:name="_cx" ax:value="7514"/>
  <ax:ocxPr ax:name="_cy" ax:value="7514"/>
  <ax:ocxPr ax:name="FlashVars" ax:value=""/>
  <ax:ocxPr ax:name="Movie" ax:value="C:\DOCUME~1\LDUPLE~1\LOCALS~1\Temp\SMART Technologies\SMART Notebook\NotebookCrashRecovery\Notebook1\flash\flash2\Spinner - 4 - add persistence.swf"/>
  <ax:ocxPr ax:name="Src" ax:value="C:\DOCUME~1\LDUPLE~1\LOCALS~1\Temp\SMART Technologies\SMART Notebook\NotebookCrashRecovery\Notebook1\flash\flash2\Spinner - 4 - add persistence.swf"/>
  <ax:ocxPr ax:name="WMode" ax:value="Window"/>
  <ax:ocxPr ax:name="Play" ax:value="0"/>
  <ax:ocxPr ax:name="Loop" ax:value="-1"/>
  <ax:ocxPr ax:name="Quality" ax:value="High"/>
  <ax:ocxPr ax:name="SAlign" ax:value=""/>
  <ax:ocxPr ax:name="Menu" ax:value="-1"/>
  <ax:ocxPr ax:name="Base" ax:value=""/>
  <ax:ocxPr ax:name="AllowScriptAccess" ax:value=""/>
  <ax:ocxPr ax:name="Scale" ax:value="ShowAll"/>
  <ax:ocxPr ax:name="DeviceFont" ax:value="0"/>
  <ax:ocxPr ax:name="EmbedMovie" ax:value="-1"/>
  <ax:ocxPr ax:name="BGColor" ax:value=""/>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activeX/activeX2.xml><?xml version="1.0" encoding="utf-8"?>
<ax:ocx xmlns:ax="http://schemas.microsoft.com/office/2006/activeX" xmlns:r="http://schemas.openxmlformats.org/officeDocument/2006/relationships" ax:classid="{D27CDB6E-AE6D-11CF-96B8-444553540000}" ax:persistence="persistPropertyBag">
  <ax:ocxPr ax:name="_cx" ax:value="6429"/>
  <ax:ocxPr ax:name="_cy" ax:value="6703"/>
  <ax:ocxPr ax:name="FlashVars" ax:value=""/>
  <ax:ocxPr ax:name="Movie" ax:value="C:\DOCUME~1\LDUPLE~1\LOCALS~1\Temp\SMART Technologies\SMART Notebook\NotebookCrashRecovery\Notebook1\flash\flash1\Timer - persistance.swf"/>
  <ax:ocxPr ax:name="Src" ax:value="C:\DOCUME~1\LDUPLE~1\LOCALS~1\Temp\SMART Technologies\SMART Notebook\NotebookCrashRecovery\Notebook1\flash\flash1\Timer - persistance.swf"/>
  <ax:ocxPr ax:name="WMode" ax:value="Window"/>
  <ax:ocxPr ax:name="Play" ax:value="-1"/>
  <ax:ocxPr ax:name="Loop" ax:value="-1"/>
  <ax:ocxPr ax:name="Quality" ax:value="High"/>
  <ax:ocxPr ax:name="SAlign" ax:value=""/>
  <ax:ocxPr ax:name="Menu" ax:value="-1"/>
  <ax:ocxPr ax:name="Base" ax:value=""/>
  <ax:ocxPr ax:name="AllowScriptAccess" ax:value=""/>
  <ax:ocxPr ax:name="Scale" ax:value="ShowAll"/>
  <ax:ocxPr ax:name="DeviceFont" ax:value="0"/>
  <ax:ocxPr ax:name="EmbedMovie" ax:value="-1"/>
  <ax:ocxPr ax:name="BGColor" ax:value=""/>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6.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592388"/>
            <a:ext cx="8636000" cy="17875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524000" y="4727575"/>
            <a:ext cx="7112000" cy="2133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F26785AC-36DF-4D22-B0B7-326BED14BC99}" type="slidenum">
              <a:rPr lang="en-GB"/>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2A611FB6-C4B2-435F-9AD3-7515ED0788AD}" type="slidenum">
              <a:rPr lang="en-GB"/>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6000" y="333375"/>
            <a:ext cx="2286000" cy="71199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8000" y="333375"/>
            <a:ext cx="6705600" cy="71199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D235A832-749F-444B-9D85-61149204EABC}" type="slidenum">
              <a:rPr lang="en-GB"/>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609A9E9A-2EEA-4191-9C45-2231377BFC80}" type="slidenum">
              <a:rPr lang="en-GB"/>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3275" y="5360988"/>
            <a:ext cx="8636000" cy="16573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803275" y="3536950"/>
            <a:ext cx="8636000" cy="1824038"/>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8861D78A-DE79-451B-90C3-16983AB186F6}" type="slidenum">
              <a:rPr lang="en-GB"/>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8000" y="1946275"/>
            <a:ext cx="4495800" cy="55070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56200" y="1946275"/>
            <a:ext cx="4495800" cy="55070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0AC8D1BD-93C2-48AB-A556-E509C2D86E53}" type="slidenum">
              <a:rPr lang="en-GB"/>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8000" y="1868488"/>
            <a:ext cx="4489450" cy="7778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8000" y="2646363"/>
            <a:ext cx="4489450" cy="48069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60963" y="1868488"/>
            <a:ext cx="4491037" cy="7778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60963" y="2646363"/>
            <a:ext cx="4491037" cy="48069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GB"/>
          </a:p>
        </p:txBody>
      </p:sp>
      <p:sp>
        <p:nvSpPr>
          <p:cNvPr id="8" name="Footer Placeholder 7"/>
          <p:cNvSpPr>
            <a:spLocks noGrp="1"/>
          </p:cNvSpPr>
          <p:nvPr>
            <p:ph type="ftr" sz="quarter" idx="11"/>
          </p:nvPr>
        </p:nvSpPr>
        <p:spPr/>
        <p:txBody>
          <a:bodyPr/>
          <a:lstStyle>
            <a:lvl1pPr>
              <a:defRPr/>
            </a:lvl1pPr>
          </a:lstStyle>
          <a:p>
            <a:endParaRPr lang="en-GB"/>
          </a:p>
        </p:txBody>
      </p:sp>
      <p:sp>
        <p:nvSpPr>
          <p:cNvPr id="9" name="Slide Number Placeholder 8"/>
          <p:cNvSpPr>
            <a:spLocks noGrp="1"/>
          </p:cNvSpPr>
          <p:nvPr>
            <p:ph type="sldNum" sz="quarter" idx="12"/>
          </p:nvPr>
        </p:nvSpPr>
        <p:spPr/>
        <p:txBody>
          <a:bodyPr/>
          <a:lstStyle>
            <a:lvl1pPr>
              <a:defRPr/>
            </a:lvl1pPr>
          </a:lstStyle>
          <a:p>
            <a:fld id="{FE30C975-1567-4F66-A3FD-33D79219190C}" type="slidenum">
              <a:rPr lang="en-GB"/>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GB"/>
          </a:p>
        </p:txBody>
      </p:sp>
      <p:sp>
        <p:nvSpPr>
          <p:cNvPr id="4" name="Footer Placeholder 3"/>
          <p:cNvSpPr>
            <a:spLocks noGrp="1"/>
          </p:cNvSpPr>
          <p:nvPr>
            <p:ph type="ftr" sz="quarter" idx="11"/>
          </p:nvPr>
        </p:nvSpPr>
        <p:spPr/>
        <p:txBody>
          <a:bodyPr/>
          <a:lstStyle>
            <a:lvl1pPr>
              <a:defRPr/>
            </a:lvl1pPr>
          </a:lstStyle>
          <a:p>
            <a:endParaRPr lang="en-GB"/>
          </a:p>
        </p:txBody>
      </p:sp>
      <p:sp>
        <p:nvSpPr>
          <p:cNvPr id="5" name="Slide Number Placeholder 4"/>
          <p:cNvSpPr>
            <a:spLocks noGrp="1"/>
          </p:cNvSpPr>
          <p:nvPr>
            <p:ph type="sldNum" sz="quarter" idx="12"/>
          </p:nvPr>
        </p:nvSpPr>
        <p:spPr/>
        <p:txBody>
          <a:bodyPr/>
          <a:lstStyle>
            <a:lvl1pPr>
              <a:defRPr/>
            </a:lvl1pPr>
          </a:lstStyle>
          <a:p>
            <a:fld id="{B98D07DC-A0E5-48A4-925B-1D2E7628B352}" type="slidenum">
              <a:rPr lang="en-GB"/>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p>
        </p:txBody>
      </p:sp>
      <p:sp>
        <p:nvSpPr>
          <p:cNvPr id="3" name="Footer Placeholder 2"/>
          <p:cNvSpPr>
            <a:spLocks noGrp="1"/>
          </p:cNvSpPr>
          <p:nvPr>
            <p:ph type="ftr" sz="quarter" idx="11"/>
          </p:nvPr>
        </p:nvSpPr>
        <p:spPr/>
        <p:txBody>
          <a:bodyPr/>
          <a:lstStyle>
            <a:lvl1pPr>
              <a:defRPr/>
            </a:lvl1pPr>
          </a:lstStyle>
          <a:p>
            <a:endParaRPr lang="en-GB"/>
          </a:p>
        </p:txBody>
      </p:sp>
      <p:sp>
        <p:nvSpPr>
          <p:cNvPr id="4" name="Slide Number Placeholder 3"/>
          <p:cNvSpPr>
            <a:spLocks noGrp="1"/>
          </p:cNvSpPr>
          <p:nvPr>
            <p:ph type="sldNum" sz="quarter" idx="12"/>
          </p:nvPr>
        </p:nvSpPr>
        <p:spPr/>
        <p:txBody>
          <a:bodyPr/>
          <a:lstStyle>
            <a:lvl1pPr>
              <a:defRPr/>
            </a:lvl1pPr>
          </a:lstStyle>
          <a:p>
            <a:fld id="{61DC6698-08AE-432F-93B9-9C425A138CA1}" type="slidenum">
              <a:rPr lang="en-GB"/>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0" y="331788"/>
            <a:ext cx="3343275" cy="1414462"/>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71925" y="331788"/>
            <a:ext cx="5680075" cy="71215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8000" y="1746250"/>
            <a:ext cx="3343275" cy="5707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99431B43-C250-4940-A626-2290B2449B58}" type="slidenum">
              <a:rPr lang="en-GB"/>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90725" y="5840413"/>
            <a:ext cx="6096000" cy="690562"/>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90725" y="746125"/>
            <a:ext cx="6096000" cy="50053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90725" y="6530975"/>
            <a:ext cx="6096000" cy="97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C874AC3F-E9A1-4DD0-8357-983A121F7213}" type="slidenum">
              <a:rPr lang="en-GB"/>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08000" y="333375"/>
            <a:ext cx="9144000" cy="13906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508000" y="1946275"/>
            <a:ext cx="9144000" cy="55070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508000" y="7597775"/>
            <a:ext cx="2370138" cy="5794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GB"/>
          </a:p>
        </p:txBody>
      </p:sp>
      <p:sp>
        <p:nvSpPr>
          <p:cNvPr id="1029" name="Rectangle 5"/>
          <p:cNvSpPr>
            <a:spLocks noGrp="1" noChangeArrowheads="1"/>
          </p:cNvSpPr>
          <p:nvPr>
            <p:ph type="ftr" sz="quarter" idx="3"/>
          </p:nvPr>
        </p:nvSpPr>
        <p:spPr bwMode="auto">
          <a:xfrm>
            <a:off x="3471863" y="7597775"/>
            <a:ext cx="3216275" cy="5794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GB"/>
          </a:p>
        </p:txBody>
      </p:sp>
      <p:sp>
        <p:nvSpPr>
          <p:cNvPr id="1030" name="Rectangle 6"/>
          <p:cNvSpPr>
            <a:spLocks noGrp="1" noChangeArrowheads="1"/>
          </p:cNvSpPr>
          <p:nvPr>
            <p:ph type="sldNum" sz="quarter" idx="4"/>
          </p:nvPr>
        </p:nvSpPr>
        <p:spPr bwMode="auto">
          <a:xfrm>
            <a:off x="7281863" y="7597775"/>
            <a:ext cx="2370137" cy="5794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181B58C6-B15A-488F-9828-8CA78A14DA78}" type="slidenum">
              <a:rPr lang="en-GB"/>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defRPr>
      </a:lvl2pPr>
      <a:lvl3pPr algn="ctr" rtl="0" fontAlgn="base">
        <a:spcBef>
          <a:spcPct val="0"/>
        </a:spcBef>
        <a:spcAft>
          <a:spcPct val="0"/>
        </a:spcAft>
        <a:defRPr sz="4400">
          <a:solidFill>
            <a:schemeClr val="tx2"/>
          </a:solidFill>
          <a:latin typeface="Arial" pitchFamily="34" charset="0"/>
        </a:defRPr>
      </a:lvl3pPr>
      <a:lvl4pPr algn="ctr" rtl="0" fontAlgn="base">
        <a:spcBef>
          <a:spcPct val="0"/>
        </a:spcBef>
        <a:spcAft>
          <a:spcPct val="0"/>
        </a:spcAft>
        <a:defRPr sz="4400">
          <a:solidFill>
            <a:schemeClr val="tx2"/>
          </a:solidFill>
          <a:latin typeface="Arial" pitchFamily="34" charset="0"/>
        </a:defRPr>
      </a:lvl4pPr>
      <a:lvl5pPr algn="ctr" rtl="0" fontAlgn="base">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image" Target="../media/image47.jpeg"/></Relationships>
</file>

<file path=ppt/slides/_rels/slide4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hyperlink" Target="B%20Starters,%20Mini-Plenaries%20and%20Plenaries/fruit_machine.htm" TargetMode="Externa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61.png"/><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png"/></Relationships>
</file>

<file path=ppt/slides/_rels/slide5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eg"/><Relationship Id="rId1" Type="http://schemas.openxmlformats.org/officeDocument/2006/relationships/slideLayout" Target="../slideLayouts/slideLayout7.xml"/><Relationship Id="rId4" Type="http://schemas.openxmlformats.org/officeDocument/2006/relationships/image" Target="../media/image68.jpeg"/></Relationships>
</file>

<file path=ppt/slides/_rels/slide58.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7FFFD4"/>
        </a:solidFill>
        <a:effectLst/>
      </p:bgPr>
    </p:bg>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520700" y="1676400"/>
            <a:ext cx="9067800" cy="4989513"/>
          </a:xfrm>
          <a:prstGeom prst="rect">
            <a:avLst/>
          </a:prstGeom>
          <a:noFill/>
          <a:ln w="9525">
            <a:noFill/>
            <a:miter lim="800000"/>
            <a:headEnd/>
            <a:tailEnd/>
          </a:ln>
          <a:effectLst/>
        </p:spPr>
        <p:txBody>
          <a:bodyPr>
            <a:spAutoFit/>
          </a:bodyPr>
          <a:lstStyle/>
          <a:p>
            <a:r>
              <a:rPr lang="en-GB" sz="4200">
                <a:solidFill>
                  <a:srgbClr val="FF0000"/>
                </a:solidFill>
                <a:latin typeface="Trebuchet MS - 8"/>
              </a:rPr>
              <a:t>Please look at the following key for the slides opposite:</a:t>
            </a:r>
          </a:p>
          <a:p>
            <a:endParaRPr lang="en-GB" sz="4200">
              <a:solidFill>
                <a:srgbClr val="FF0000"/>
              </a:solidFill>
              <a:latin typeface="Trebuchet MS - 8"/>
            </a:endParaRPr>
          </a:p>
          <a:p>
            <a:r>
              <a:rPr lang="en-GB" sz="4200">
                <a:solidFill>
                  <a:srgbClr val="FF0000"/>
                </a:solidFill>
                <a:latin typeface="Trebuchet MS - 8"/>
              </a:rPr>
              <a:t>Starters and Plenaries = S and P</a:t>
            </a:r>
          </a:p>
          <a:p>
            <a:r>
              <a:rPr lang="en-GB" sz="4200">
                <a:solidFill>
                  <a:srgbClr val="FF0000"/>
                </a:solidFill>
                <a:latin typeface="Trebuchet MS - 8"/>
              </a:rPr>
              <a:t>Starters = S</a:t>
            </a:r>
          </a:p>
          <a:p>
            <a:r>
              <a:rPr lang="en-GB" sz="4200">
                <a:solidFill>
                  <a:srgbClr val="FF0000"/>
                </a:solidFill>
                <a:latin typeface="Trebuchet MS - 8"/>
              </a:rPr>
              <a:t>Plenaries = P</a:t>
            </a:r>
          </a:p>
          <a:p>
            <a:r>
              <a:rPr lang="en-GB" sz="4200">
                <a:solidFill>
                  <a:srgbClr val="FF0000"/>
                </a:solidFill>
                <a:latin typeface="Trebuchet MS - 8"/>
              </a:rPr>
              <a:t>Mini-plenaries = MP</a:t>
            </a:r>
          </a:p>
        </p:txBody>
      </p:sp>
      <p:sp>
        <p:nvSpPr>
          <p:cNvPr id="2051" name="Text Box 3"/>
          <p:cNvSpPr txBox="1">
            <a:spLocks noChangeArrowheads="1"/>
          </p:cNvSpPr>
          <p:nvPr/>
        </p:nvSpPr>
        <p:spPr bwMode="auto">
          <a:xfrm>
            <a:off x="0" y="165100"/>
            <a:ext cx="10160000" cy="1571625"/>
          </a:xfrm>
          <a:prstGeom prst="rect">
            <a:avLst/>
          </a:prstGeom>
          <a:noFill/>
          <a:ln w="9525">
            <a:noFill/>
            <a:miter lim="800000"/>
            <a:headEnd/>
            <a:tailEnd/>
          </a:ln>
          <a:effectLst/>
        </p:spPr>
        <p:txBody>
          <a:bodyPr>
            <a:spAutoFit/>
          </a:bodyPr>
          <a:lstStyle/>
          <a:p>
            <a:pPr algn="ctr"/>
            <a:r>
              <a:rPr lang="en-GB" sz="4700">
                <a:solidFill>
                  <a:srgbClr val="0000FF"/>
                </a:solidFill>
                <a:latin typeface="Arial - 48"/>
              </a:rPr>
              <a:t>Starters, Mini-Plenaries &amp; Plenaries</a:t>
            </a:r>
          </a:p>
          <a:p>
            <a:pPr algn="ctr"/>
            <a:r>
              <a:rPr lang="en-GB" sz="4700">
                <a:solidFill>
                  <a:srgbClr val="0000FF"/>
                </a:solidFill>
                <a:latin typeface="Arial - 48"/>
              </a:rPr>
              <a:t>Toolkit Resources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pic>
        <p:nvPicPr>
          <p:cNvPr id="11266" name="Picture 2" descr="diamondblank[1]"/>
          <p:cNvPicPr>
            <a:picLocks noChangeAspect="1" noChangeArrowheads="1"/>
          </p:cNvPicPr>
          <p:nvPr/>
        </p:nvPicPr>
        <p:blipFill>
          <a:blip r:embed="rId2" cstate="print"/>
          <a:srcRect/>
          <a:stretch>
            <a:fillRect/>
          </a:stretch>
        </p:blipFill>
        <p:spPr bwMode="auto">
          <a:xfrm>
            <a:off x="4838700" y="1612900"/>
            <a:ext cx="4983163" cy="4976813"/>
          </a:xfrm>
          <a:prstGeom prst="rect">
            <a:avLst/>
          </a:prstGeom>
          <a:noFill/>
          <a:ln w="9525">
            <a:noFill/>
            <a:miter lim="800000"/>
            <a:headEnd/>
            <a:tailEnd/>
          </a:ln>
          <a:effectLst/>
        </p:spPr>
      </p:pic>
      <p:sp>
        <p:nvSpPr>
          <p:cNvPr id="11267" name="Text Box 3"/>
          <p:cNvSpPr txBox="1">
            <a:spLocks noChangeArrowheads="1"/>
          </p:cNvSpPr>
          <p:nvPr/>
        </p:nvSpPr>
        <p:spPr bwMode="auto">
          <a:xfrm>
            <a:off x="406400" y="1676400"/>
            <a:ext cx="4572000" cy="4240213"/>
          </a:xfrm>
          <a:prstGeom prst="rect">
            <a:avLst/>
          </a:prstGeom>
          <a:noFill/>
          <a:ln w="9525">
            <a:noFill/>
            <a:miter lim="800000"/>
            <a:headEnd/>
            <a:tailEnd/>
          </a:ln>
          <a:effectLst/>
        </p:spPr>
        <p:txBody>
          <a:bodyPr>
            <a:spAutoFit/>
          </a:bodyPr>
          <a:lstStyle/>
          <a:p>
            <a:r>
              <a:rPr lang="en-GB">
                <a:solidFill>
                  <a:srgbClr val="0000FF"/>
                </a:solidFill>
                <a:latin typeface="Tahoma - 16"/>
              </a:rPr>
              <a:t>Participants are given a list of issues and asked to discuss and agree which are the most important items. Each item is placed on a large, diamond-shaped grid. The most important item is usually placed in the top of the diamond and the least important at the bottom of the diamond. Items in each row are of equal importance. (Some groups prefer to put the most important card in the centre - either approach is fine, as it's the discussion surrounding the group's decisions that is important.) The diamond shape enables the group to encompass a range of priorities and perspectives.</a:t>
            </a:r>
          </a:p>
        </p:txBody>
      </p:sp>
      <p:sp>
        <p:nvSpPr>
          <p:cNvPr id="11268" name="Text Box 4"/>
          <p:cNvSpPr txBox="1">
            <a:spLocks noChangeArrowheads="1"/>
          </p:cNvSpPr>
          <p:nvPr/>
        </p:nvSpPr>
        <p:spPr bwMode="auto">
          <a:xfrm>
            <a:off x="2565400" y="177800"/>
            <a:ext cx="4622800" cy="1054100"/>
          </a:xfrm>
          <a:prstGeom prst="rect">
            <a:avLst/>
          </a:prstGeom>
          <a:noFill/>
          <a:ln w="9525">
            <a:noFill/>
            <a:miter lim="800000"/>
            <a:headEnd/>
            <a:tailEnd/>
          </a:ln>
          <a:effectLst/>
        </p:spPr>
        <p:txBody>
          <a:bodyPr>
            <a:spAutoFit/>
          </a:bodyPr>
          <a:lstStyle/>
          <a:p>
            <a:r>
              <a:rPr lang="en-GB" sz="5700">
                <a:solidFill>
                  <a:srgbClr val="0000FF"/>
                </a:solidFill>
                <a:latin typeface="Arial - 16"/>
              </a:rPr>
              <a:t>Diamond 9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444500" y="1358900"/>
            <a:ext cx="8991600" cy="1055688"/>
          </a:xfrm>
          <a:prstGeom prst="rect">
            <a:avLst/>
          </a:prstGeom>
          <a:noFill/>
          <a:ln w="9525">
            <a:noFill/>
            <a:miter lim="800000"/>
            <a:headEnd/>
            <a:tailEnd/>
          </a:ln>
          <a:effectLst/>
        </p:spPr>
        <p:txBody>
          <a:bodyPr>
            <a:spAutoFit/>
          </a:bodyPr>
          <a:lstStyle/>
          <a:p>
            <a:pPr algn="ctr"/>
            <a:r>
              <a:rPr lang="en-GB" sz="2100">
                <a:solidFill>
                  <a:srgbClr val="0000FF"/>
                </a:solidFill>
                <a:latin typeface="Tahoma - 16"/>
              </a:rPr>
              <a:t>The classroom could have a question box where students drop questions at the end of a lesson.  These are then addressed at the start of the next lesson. </a:t>
            </a:r>
          </a:p>
        </p:txBody>
      </p:sp>
      <p:sp>
        <p:nvSpPr>
          <p:cNvPr id="12291" name="Text Box 3"/>
          <p:cNvSpPr txBox="1">
            <a:spLocks noChangeArrowheads="1"/>
          </p:cNvSpPr>
          <p:nvPr/>
        </p:nvSpPr>
        <p:spPr bwMode="auto">
          <a:xfrm>
            <a:off x="2984500" y="304800"/>
            <a:ext cx="4140200" cy="790575"/>
          </a:xfrm>
          <a:prstGeom prst="rect">
            <a:avLst/>
          </a:prstGeom>
          <a:noFill/>
          <a:ln w="9525">
            <a:noFill/>
            <a:miter lim="800000"/>
            <a:headEnd/>
            <a:tailEnd/>
          </a:ln>
          <a:effectLst/>
        </p:spPr>
        <p:txBody>
          <a:bodyPr>
            <a:spAutoFit/>
          </a:bodyPr>
          <a:lstStyle/>
          <a:p>
            <a:r>
              <a:rPr lang="en-GB" sz="4100" b="1">
                <a:solidFill>
                  <a:srgbClr val="0000FF"/>
                </a:solidFill>
                <a:latin typeface="Tahoma - 16"/>
              </a:rPr>
              <a:t>Question Box</a:t>
            </a:r>
          </a:p>
        </p:txBody>
      </p:sp>
      <p:pic>
        <p:nvPicPr>
          <p:cNvPr id="12292" name="Picture 4" descr="Question%20box[1]"/>
          <p:cNvPicPr>
            <a:picLocks noChangeAspect="1" noChangeArrowheads="1"/>
          </p:cNvPicPr>
          <p:nvPr/>
        </p:nvPicPr>
        <p:blipFill>
          <a:blip r:embed="rId2" cstate="print"/>
          <a:srcRect/>
          <a:stretch>
            <a:fillRect/>
          </a:stretch>
        </p:blipFill>
        <p:spPr bwMode="auto">
          <a:xfrm>
            <a:off x="3187700" y="2571750"/>
            <a:ext cx="3556000" cy="3467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825500" y="101600"/>
            <a:ext cx="8991600" cy="1041400"/>
          </a:xfrm>
          <a:prstGeom prst="rect">
            <a:avLst/>
          </a:prstGeom>
          <a:noFill/>
          <a:ln w="9525">
            <a:noFill/>
            <a:miter lim="800000"/>
            <a:headEnd/>
            <a:tailEnd/>
          </a:ln>
          <a:effectLst/>
        </p:spPr>
        <p:txBody>
          <a:bodyPr>
            <a:spAutoFit/>
          </a:bodyPr>
          <a:lstStyle/>
          <a:p>
            <a:r>
              <a:rPr lang="en-GB" sz="5700">
                <a:solidFill>
                  <a:srgbClr val="0000FF"/>
                </a:solidFill>
                <a:latin typeface="Arial - 58"/>
              </a:rPr>
              <a:t>Students write Questions</a:t>
            </a:r>
          </a:p>
        </p:txBody>
      </p:sp>
      <p:sp>
        <p:nvSpPr>
          <p:cNvPr id="13315" name="Text Box 3"/>
          <p:cNvSpPr txBox="1">
            <a:spLocks noChangeArrowheads="1"/>
          </p:cNvSpPr>
          <p:nvPr/>
        </p:nvSpPr>
        <p:spPr bwMode="auto">
          <a:xfrm>
            <a:off x="520700" y="1828800"/>
            <a:ext cx="5715000" cy="2927350"/>
          </a:xfrm>
          <a:prstGeom prst="rect">
            <a:avLst/>
          </a:prstGeom>
          <a:noFill/>
          <a:ln w="9525">
            <a:noFill/>
            <a:miter lim="800000"/>
            <a:headEnd/>
            <a:tailEnd/>
          </a:ln>
          <a:effectLst/>
        </p:spPr>
        <p:txBody>
          <a:bodyPr>
            <a:spAutoFit/>
          </a:bodyPr>
          <a:lstStyle/>
          <a:p>
            <a:r>
              <a:rPr lang="en-GB" sz="2100" b="1">
                <a:solidFill>
                  <a:srgbClr val="0000FF"/>
                </a:solidFill>
                <a:latin typeface="Arial - 21"/>
              </a:rPr>
              <a:t>For example – </a:t>
            </a:r>
          </a:p>
          <a:p>
            <a:endParaRPr lang="en-GB" sz="2100" b="1">
              <a:solidFill>
                <a:srgbClr val="0000FF"/>
              </a:solidFill>
              <a:latin typeface="Arial - 21"/>
            </a:endParaRPr>
          </a:p>
          <a:p>
            <a:r>
              <a:rPr lang="en-GB" sz="2100" b="1">
                <a:solidFill>
                  <a:srgbClr val="0000FF"/>
                </a:solidFill>
                <a:latin typeface="Arial - 21"/>
              </a:rPr>
              <a:t>·About what you would like to know on a new topic</a:t>
            </a:r>
          </a:p>
          <a:p>
            <a:r>
              <a:rPr lang="en-GB" sz="2100" b="1">
                <a:solidFill>
                  <a:srgbClr val="0000FF"/>
                </a:solidFill>
                <a:latin typeface="Arial - 21"/>
              </a:rPr>
              <a:t>·To ask the teacher or other students in order to assess their learning </a:t>
            </a:r>
          </a:p>
          <a:p>
            <a:r>
              <a:rPr lang="en-GB" sz="2100" b="1">
                <a:solidFill>
                  <a:srgbClr val="0000FF"/>
                </a:solidFill>
                <a:latin typeface="Arial - 21"/>
              </a:rPr>
              <a:t>·To demonstrate learning/misconceptions/areas you would like to further explore</a:t>
            </a:r>
          </a:p>
        </p:txBody>
      </p:sp>
      <p:pic>
        <p:nvPicPr>
          <p:cNvPr id="13316" name="Picture 4" descr="MSOfficePNG(1)"/>
          <p:cNvPicPr>
            <a:picLocks noChangeAspect="1" noChangeArrowheads="1"/>
          </p:cNvPicPr>
          <p:nvPr/>
        </p:nvPicPr>
        <p:blipFill>
          <a:blip r:embed="rId2" cstate="print"/>
          <a:srcRect/>
          <a:stretch>
            <a:fillRect/>
          </a:stretch>
        </p:blipFill>
        <p:spPr bwMode="auto">
          <a:xfrm>
            <a:off x="6496050" y="1104900"/>
            <a:ext cx="3022600" cy="4721225"/>
          </a:xfrm>
          <a:prstGeom prst="rect">
            <a:avLst/>
          </a:prstGeom>
          <a:noFill/>
          <a:ln w="9525">
            <a:noFill/>
            <a:miter lim="800000"/>
            <a:headEnd/>
            <a:tailEnd/>
          </a:ln>
          <a:effectLst/>
        </p:spPr>
      </p:pic>
      <p:sp>
        <p:nvSpPr>
          <p:cNvPr id="13317" name="Text Box 5"/>
          <p:cNvSpPr txBox="1">
            <a:spLocks noChangeArrowheads="1"/>
          </p:cNvSpPr>
          <p:nvPr/>
        </p:nvSpPr>
        <p:spPr bwMode="auto">
          <a:xfrm>
            <a:off x="1066800" y="5334000"/>
            <a:ext cx="5232400" cy="757238"/>
          </a:xfrm>
          <a:prstGeom prst="rect">
            <a:avLst/>
          </a:prstGeom>
          <a:noFill/>
          <a:ln w="9525">
            <a:noFill/>
            <a:miter lim="800000"/>
            <a:headEnd/>
            <a:tailEnd/>
          </a:ln>
          <a:effectLst/>
        </p:spPr>
        <p:txBody>
          <a:bodyPr>
            <a:spAutoFit/>
          </a:bodyPr>
          <a:lstStyle/>
          <a:p>
            <a:r>
              <a:rPr lang="en-GB" sz="1500" b="1">
                <a:solidFill>
                  <a:srgbClr val="0000FF"/>
                </a:solidFill>
                <a:latin typeface="Arial - 16"/>
              </a:rPr>
              <a:t>Lower ability students can be encouraged to ask "What" questions and higher ability to ask "What would happen if..." questions)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50800" y="1168400"/>
            <a:ext cx="6146800" cy="4572000"/>
          </a:xfrm>
          <a:prstGeom prst="rect">
            <a:avLst/>
          </a:prstGeom>
          <a:noFill/>
          <a:ln w="9525">
            <a:noFill/>
            <a:miter lim="800000"/>
            <a:headEnd/>
            <a:tailEnd/>
          </a:ln>
          <a:effectLst/>
        </p:spPr>
        <p:txBody>
          <a:bodyPr>
            <a:spAutoFit/>
          </a:bodyPr>
          <a:lstStyle/>
          <a:p>
            <a:r>
              <a:rPr lang="en-GB" sz="2100">
                <a:solidFill>
                  <a:srgbClr val="0000FF"/>
                </a:solidFill>
                <a:latin typeface="Arial - 21"/>
              </a:rPr>
              <a:t>Wait time allows students time to think </a:t>
            </a:r>
          </a:p>
          <a:p>
            <a:r>
              <a:rPr lang="en-GB" sz="2100">
                <a:solidFill>
                  <a:srgbClr val="0000FF"/>
                </a:solidFill>
                <a:latin typeface="Arial - 21"/>
              </a:rPr>
              <a:t>and therefore to produce answers. Also, </a:t>
            </a:r>
          </a:p>
          <a:p>
            <a:r>
              <a:rPr lang="en-GB" sz="2100">
                <a:solidFill>
                  <a:srgbClr val="0000FF"/>
                </a:solidFill>
                <a:latin typeface="Arial - 21"/>
              </a:rPr>
              <a:t>not everyone in the class thinks at the </a:t>
            </a:r>
          </a:p>
          <a:p>
            <a:r>
              <a:rPr lang="en-GB" sz="2100">
                <a:solidFill>
                  <a:srgbClr val="0000FF"/>
                </a:solidFill>
                <a:latin typeface="Arial - 21"/>
              </a:rPr>
              <a:t>same speed or in the same way – waiting </a:t>
            </a:r>
          </a:p>
          <a:p>
            <a:r>
              <a:rPr lang="en-GB" sz="2100">
                <a:solidFill>
                  <a:srgbClr val="0000FF"/>
                </a:solidFill>
                <a:latin typeface="Arial - 21"/>
              </a:rPr>
              <a:t>allows students to build their thoughts </a:t>
            </a:r>
          </a:p>
          <a:p>
            <a:r>
              <a:rPr lang="en-GB" sz="2100">
                <a:solidFill>
                  <a:srgbClr val="0000FF"/>
                </a:solidFill>
                <a:latin typeface="Arial - 21"/>
              </a:rPr>
              <a:t>and explore what has been asked.</a:t>
            </a:r>
          </a:p>
          <a:p>
            <a:endParaRPr lang="en-GB" sz="2100">
              <a:solidFill>
                <a:srgbClr val="0000FF"/>
              </a:solidFill>
              <a:latin typeface="Arial - 21"/>
            </a:endParaRPr>
          </a:p>
          <a:p>
            <a:r>
              <a:rPr lang="en-GB" sz="2100">
                <a:solidFill>
                  <a:srgbClr val="0000FF"/>
                </a:solidFill>
                <a:latin typeface="Arial - 21"/>
              </a:rPr>
              <a:t>2 types of wait time:</a:t>
            </a:r>
          </a:p>
          <a:p>
            <a:endParaRPr lang="en-GB" sz="2100">
              <a:solidFill>
                <a:srgbClr val="0000FF"/>
              </a:solidFill>
              <a:latin typeface="Arial - 21"/>
            </a:endParaRPr>
          </a:p>
          <a:p>
            <a:r>
              <a:rPr lang="en-GB" sz="2100">
                <a:solidFill>
                  <a:srgbClr val="0000FF"/>
                </a:solidFill>
                <a:latin typeface="Arial - 21"/>
              </a:rPr>
              <a:t>·Teacher speaks and then waits before taking student responses.</a:t>
            </a:r>
          </a:p>
          <a:p>
            <a:r>
              <a:rPr lang="en-GB" sz="2100">
                <a:solidFill>
                  <a:srgbClr val="0000FF"/>
                </a:solidFill>
                <a:latin typeface="Arial - 21"/>
              </a:rPr>
              <a:t>·Student response ends and then teacher waits before responding. This gives the student space to elaborate or continue – or for another student to respond.</a:t>
            </a:r>
          </a:p>
        </p:txBody>
      </p:sp>
      <p:pic>
        <p:nvPicPr>
          <p:cNvPr id="14339" name="Picture 3" descr="MSOfficePNG(3)"/>
          <p:cNvPicPr>
            <a:picLocks noChangeAspect="1" noChangeArrowheads="1"/>
          </p:cNvPicPr>
          <p:nvPr/>
        </p:nvPicPr>
        <p:blipFill>
          <a:blip r:embed="rId2" cstate="print"/>
          <a:srcRect/>
          <a:stretch>
            <a:fillRect/>
          </a:stretch>
        </p:blipFill>
        <p:spPr bwMode="auto">
          <a:xfrm>
            <a:off x="6375400" y="381000"/>
            <a:ext cx="3810000" cy="6350000"/>
          </a:xfrm>
          <a:prstGeom prst="rect">
            <a:avLst/>
          </a:prstGeom>
          <a:noFill/>
          <a:ln w="9525">
            <a:noFill/>
            <a:miter lim="800000"/>
            <a:headEnd/>
            <a:tailEnd/>
          </a:ln>
          <a:effectLst/>
        </p:spPr>
      </p:pic>
      <p:sp>
        <p:nvSpPr>
          <p:cNvPr id="14340" name="Text Box 4"/>
          <p:cNvSpPr txBox="1">
            <a:spLocks noChangeArrowheads="1"/>
          </p:cNvSpPr>
          <p:nvPr/>
        </p:nvSpPr>
        <p:spPr bwMode="auto">
          <a:xfrm>
            <a:off x="2781300" y="76200"/>
            <a:ext cx="3886200" cy="993775"/>
          </a:xfrm>
          <a:prstGeom prst="rect">
            <a:avLst/>
          </a:prstGeom>
          <a:noFill/>
          <a:ln w="9525">
            <a:noFill/>
            <a:miter lim="800000"/>
            <a:headEnd/>
            <a:tailEnd/>
          </a:ln>
          <a:effectLst/>
        </p:spPr>
        <p:txBody>
          <a:bodyPr>
            <a:spAutoFit/>
          </a:bodyPr>
          <a:lstStyle/>
          <a:p>
            <a:r>
              <a:rPr lang="en-GB" sz="5400">
                <a:solidFill>
                  <a:srgbClr val="0000FF"/>
                </a:solidFill>
                <a:latin typeface="Arial - 16"/>
              </a:rPr>
              <a:t>Wait Time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2476500" y="38100"/>
            <a:ext cx="5054600" cy="1041400"/>
          </a:xfrm>
          <a:prstGeom prst="rect">
            <a:avLst/>
          </a:prstGeom>
          <a:noFill/>
          <a:ln w="9525">
            <a:noFill/>
            <a:miter lim="800000"/>
            <a:headEnd/>
            <a:tailEnd/>
          </a:ln>
          <a:effectLst/>
        </p:spPr>
        <p:txBody>
          <a:bodyPr>
            <a:spAutoFit/>
          </a:bodyPr>
          <a:lstStyle/>
          <a:p>
            <a:r>
              <a:rPr lang="en-GB" sz="5800">
                <a:solidFill>
                  <a:srgbClr val="0000FF"/>
                </a:solidFill>
                <a:latin typeface="Arial - 58"/>
              </a:rPr>
              <a:t>Traffic Lights</a:t>
            </a:r>
          </a:p>
        </p:txBody>
      </p:sp>
      <p:sp>
        <p:nvSpPr>
          <p:cNvPr id="15363" name="Text Box 3"/>
          <p:cNvSpPr txBox="1">
            <a:spLocks noChangeArrowheads="1"/>
          </p:cNvSpPr>
          <p:nvPr/>
        </p:nvSpPr>
        <p:spPr bwMode="auto">
          <a:xfrm>
            <a:off x="381000" y="1168400"/>
            <a:ext cx="5969000" cy="3960813"/>
          </a:xfrm>
          <a:prstGeom prst="rect">
            <a:avLst/>
          </a:prstGeom>
          <a:noFill/>
          <a:ln w="9525">
            <a:noFill/>
            <a:miter lim="800000"/>
            <a:headEnd/>
            <a:tailEnd/>
          </a:ln>
          <a:effectLst/>
        </p:spPr>
        <p:txBody>
          <a:bodyPr>
            <a:spAutoFit/>
          </a:bodyPr>
          <a:lstStyle/>
          <a:p>
            <a:r>
              <a:rPr lang="en-GB" sz="2000">
                <a:solidFill>
                  <a:srgbClr val="0000FF"/>
                </a:solidFill>
                <a:latin typeface="Arial - 21"/>
              </a:rPr>
              <a:t>Use traffic lights as a visual means of </a:t>
            </a:r>
          </a:p>
          <a:p>
            <a:r>
              <a:rPr lang="en-GB" sz="2000">
                <a:solidFill>
                  <a:srgbClr val="0000FF"/>
                </a:solidFill>
                <a:latin typeface="Arial - 21"/>
              </a:rPr>
              <a:t>showing understanding.</a:t>
            </a:r>
          </a:p>
          <a:p>
            <a:endParaRPr lang="en-GB" sz="2000">
              <a:solidFill>
                <a:srgbClr val="0000FF"/>
              </a:solidFill>
              <a:latin typeface="Arial - 21"/>
            </a:endParaRPr>
          </a:p>
          <a:p>
            <a:r>
              <a:rPr lang="en-GB" sz="2000">
                <a:solidFill>
                  <a:srgbClr val="0000FF"/>
                </a:solidFill>
                <a:latin typeface="Arial - 21"/>
              </a:rPr>
              <a:t>e.g. </a:t>
            </a:r>
          </a:p>
          <a:p>
            <a:r>
              <a:rPr lang="en-GB" sz="2000">
                <a:solidFill>
                  <a:srgbClr val="0000FF"/>
                </a:solidFill>
                <a:latin typeface="Arial - 21"/>
              </a:rPr>
              <a:t>·Students have red, amber and green cards which they show on their desks or in the air. (red = don’t understand, green = totally get it etc.)</a:t>
            </a:r>
          </a:p>
          <a:p>
            <a:endParaRPr lang="en-GB" sz="2000">
              <a:solidFill>
                <a:srgbClr val="0000FF"/>
              </a:solidFill>
              <a:latin typeface="Arial - 21"/>
            </a:endParaRPr>
          </a:p>
          <a:p>
            <a:r>
              <a:rPr lang="en-GB" sz="2000">
                <a:solidFill>
                  <a:srgbClr val="0000FF"/>
                </a:solidFill>
                <a:latin typeface="Arial - 21"/>
              </a:rPr>
              <a:t>·Students self-assess using traffic lights. The teacher could then record these visually in their mark book.</a:t>
            </a:r>
          </a:p>
          <a:p>
            <a:endParaRPr lang="en-GB" sz="2000">
              <a:solidFill>
                <a:srgbClr val="0000FF"/>
              </a:solidFill>
              <a:latin typeface="Arial - 21"/>
            </a:endParaRPr>
          </a:p>
          <a:p>
            <a:r>
              <a:rPr lang="en-GB" sz="2000">
                <a:solidFill>
                  <a:srgbClr val="0000FF"/>
                </a:solidFill>
                <a:latin typeface="Arial - 21"/>
              </a:rPr>
              <a:t>·Peer assess presentations etc. with traffic lights </a:t>
            </a:r>
          </a:p>
        </p:txBody>
      </p:sp>
      <p:pic>
        <p:nvPicPr>
          <p:cNvPr id="15364" name="Picture 4" descr="MSOfficePNG(4)"/>
          <p:cNvPicPr>
            <a:picLocks noChangeAspect="1" noChangeArrowheads="1"/>
          </p:cNvPicPr>
          <p:nvPr/>
        </p:nvPicPr>
        <p:blipFill>
          <a:blip r:embed="rId2" cstate="print"/>
          <a:srcRect/>
          <a:stretch>
            <a:fillRect/>
          </a:stretch>
        </p:blipFill>
        <p:spPr bwMode="auto">
          <a:xfrm>
            <a:off x="6242050" y="952500"/>
            <a:ext cx="3568700" cy="4503738"/>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1435100" y="0"/>
            <a:ext cx="8204200" cy="1042988"/>
          </a:xfrm>
          <a:prstGeom prst="rect">
            <a:avLst/>
          </a:prstGeom>
          <a:noFill/>
          <a:ln w="9525">
            <a:noFill/>
            <a:miter lim="800000"/>
            <a:headEnd/>
            <a:tailEnd/>
          </a:ln>
          <a:effectLst/>
        </p:spPr>
        <p:txBody>
          <a:bodyPr>
            <a:spAutoFit/>
          </a:bodyPr>
          <a:lstStyle/>
          <a:p>
            <a:r>
              <a:rPr lang="en-GB" sz="5800">
                <a:solidFill>
                  <a:srgbClr val="0000FF"/>
                </a:solidFill>
                <a:latin typeface="Arial - 58"/>
              </a:rPr>
              <a:t>Articulate then Answer</a:t>
            </a:r>
          </a:p>
        </p:txBody>
      </p:sp>
      <p:sp>
        <p:nvSpPr>
          <p:cNvPr id="16387" name="Text Box 3"/>
          <p:cNvSpPr txBox="1">
            <a:spLocks noChangeArrowheads="1"/>
          </p:cNvSpPr>
          <p:nvPr/>
        </p:nvSpPr>
        <p:spPr bwMode="auto">
          <a:xfrm>
            <a:off x="736600" y="1358900"/>
            <a:ext cx="4572000" cy="4360863"/>
          </a:xfrm>
          <a:prstGeom prst="rect">
            <a:avLst/>
          </a:prstGeom>
          <a:noFill/>
          <a:ln w="9525">
            <a:noFill/>
            <a:miter lim="800000"/>
            <a:headEnd/>
            <a:tailEnd/>
          </a:ln>
          <a:effectLst/>
        </p:spPr>
        <p:txBody>
          <a:bodyPr>
            <a:spAutoFit/>
          </a:bodyPr>
          <a:lstStyle/>
          <a:p>
            <a:r>
              <a:rPr lang="en-GB" sz="2400">
                <a:solidFill>
                  <a:srgbClr val="0000FF"/>
                </a:solidFill>
                <a:latin typeface="Arial - 24"/>
              </a:rPr>
              <a:t>Give students the opportunity to </a:t>
            </a:r>
          </a:p>
          <a:p>
            <a:r>
              <a:rPr lang="en-GB" sz="2400">
                <a:solidFill>
                  <a:srgbClr val="0000FF"/>
                </a:solidFill>
                <a:latin typeface="Arial - 24"/>
              </a:rPr>
              <a:t>articulate their thinking before </a:t>
            </a:r>
          </a:p>
          <a:p>
            <a:r>
              <a:rPr lang="en-GB" sz="2400">
                <a:solidFill>
                  <a:srgbClr val="0000FF"/>
                </a:solidFill>
                <a:latin typeface="Arial - 24"/>
              </a:rPr>
              <a:t>answering – </a:t>
            </a:r>
          </a:p>
          <a:p>
            <a:endParaRPr lang="en-GB" sz="2400">
              <a:solidFill>
                <a:srgbClr val="0000FF"/>
              </a:solidFill>
              <a:latin typeface="Arial - 24"/>
            </a:endParaRPr>
          </a:p>
          <a:p>
            <a:r>
              <a:rPr lang="en-GB" sz="2400">
                <a:solidFill>
                  <a:srgbClr val="0000FF"/>
                </a:solidFill>
                <a:latin typeface="Arial - 24"/>
              </a:rPr>
              <a:t>·30 seconds silent thinking before any answers</a:t>
            </a:r>
          </a:p>
          <a:p>
            <a:r>
              <a:rPr lang="en-GB" sz="2400">
                <a:solidFill>
                  <a:srgbClr val="0000FF"/>
                </a:solidFill>
                <a:latin typeface="Arial - 24"/>
              </a:rPr>
              <a:t>·Brainstorm in pairs first for 2-3 minutes</a:t>
            </a:r>
          </a:p>
          <a:p>
            <a:r>
              <a:rPr lang="en-GB" sz="2400">
                <a:solidFill>
                  <a:srgbClr val="0000FF"/>
                </a:solidFill>
                <a:latin typeface="Arial - 24"/>
              </a:rPr>
              <a:t>·Write some thoughts down before answering</a:t>
            </a:r>
          </a:p>
          <a:p>
            <a:r>
              <a:rPr lang="en-GB" sz="2400">
                <a:solidFill>
                  <a:srgbClr val="0000FF"/>
                </a:solidFill>
                <a:latin typeface="Arial - 24"/>
              </a:rPr>
              <a:t>·Discuss with your neighbour first</a:t>
            </a:r>
          </a:p>
        </p:txBody>
      </p:sp>
      <p:pic>
        <p:nvPicPr>
          <p:cNvPr id="16388" name="Picture 4" descr="MSOfficePNG(5)"/>
          <p:cNvPicPr>
            <a:picLocks noChangeAspect="1" noChangeArrowheads="1"/>
          </p:cNvPicPr>
          <p:nvPr/>
        </p:nvPicPr>
        <p:blipFill>
          <a:blip r:embed="rId2" cstate="print"/>
          <a:srcRect/>
          <a:stretch>
            <a:fillRect/>
          </a:stretch>
        </p:blipFill>
        <p:spPr bwMode="auto">
          <a:xfrm>
            <a:off x="5880100" y="1619250"/>
            <a:ext cx="4368800" cy="4152900"/>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1473200" y="0"/>
            <a:ext cx="7137400" cy="1041400"/>
          </a:xfrm>
          <a:prstGeom prst="rect">
            <a:avLst/>
          </a:prstGeom>
          <a:noFill/>
          <a:ln w="9525">
            <a:noFill/>
            <a:miter lim="800000"/>
            <a:headEnd/>
            <a:tailEnd/>
          </a:ln>
          <a:effectLst/>
        </p:spPr>
        <p:txBody>
          <a:bodyPr>
            <a:spAutoFit/>
          </a:bodyPr>
          <a:lstStyle/>
          <a:p>
            <a:r>
              <a:rPr lang="en-GB" sz="5700">
                <a:solidFill>
                  <a:srgbClr val="0000FF"/>
                </a:solidFill>
                <a:latin typeface="Arial - 58"/>
              </a:rPr>
              <a:t>Tell your neighbour</a:t>
            </a:r>
          </a:p>
        </p:txBody>
      </p:sp>
      <p:sp>
        <p:nvSpPr>
          <p:cNvPr id="17411" name="Text Box 3"/>
          <p:cNvSpPr txBox="1">
            <a:spLocks noChangeArrowheads="1"/>
          </p:cNvSpPr>
          <p:nvPr/>
        </p:nvSpPr>
        <p:spPr bwMode="auto">
          <a:xfrm>
            <a:off x="254000" y="1447800"/>
            <a:ext cx="5689600" cy="3609975"/>
          </a:xfrm>
          <a:prstGeom prst="rect">
            <a:avLst/>
          </a:prstGeom>
          <a:noFill/>
          <a:ln w="9525">
            <a:noFill/>
            <a:miter lim="800000"/>
            <a:headEnd/>
            <a:tailEnd/>
          </a:ln>
          <a:effectLst/>
        </p:spPr>
        <p:txBody>
          <a:bodyPr>
            <a:spAutoFit/>
          </a:bodyPr>
          <a:lstStyle/>
          <a:p>
            <a:r>
              <a:rPr lang="en-GB" sz="2300">
                <a:solidFill>
                  <a:srgbClr val="0000FF"/>
                </a:solidFill>
                <a:latin typeface="Arial - 24"/>
              </a:rPr>
              <a:t>Students ‘tell their neighbour’ as a </a:t>
            </a:r>
          </a:p>
          <a:p>
            <a:r>
              <a:rPr lang="en-GB" sz="2300">
                <a:solidFill>
                  <a:srgbClr val="0000FF"/>
                </a:solidFill>
                <a:latin typeface="Arial - 24"/>
              </a:rPr>
              <a:t>means of articulating their thoughts.</a:t>
            </a:r>
          </a:p>
          <a:p>
            <a:endParaRPr lang="en-GB" sz="2300">
              <a:solidFill>
                <a:srgbClr val="0000FF"/>
              </a:solidFill>
              <a:latin typeface="Arial - 24"/>
            </a:endParaRPr>
          </a:p>
          <a:p>
            <a:r>
              <a:rPr lang="en-GB" sz="2300">
                <a:solidFill>
                  <a:srgbClr val="0000FF"/>
                </a:solidFill>
                <a:latin typeface="Arial - 24"/>
              </a:rPr>
              <a:t>·Ask a question, give thinking time </a:t>
            </a:r>
          </a:p>
          <a:p>
            <a:r>
              <a:rPr lang="en-GB" sz="2300">
                <a:solidFill>
                  <a:srgbClr val="0000FF"/>
                </a:solidFill>
                <a:latin typeface="Arial - 24"/>
              </a:rPr>
              <a:t>	and then ask students to tell their </a:t>
            </a:r>
          </a:p>
          <a:p>
            <a:r>
              <a:rPr lang="en-GB" sz="2300">
                <a:solidFill>
                  <a:srgbClr val="0000FF"/>
                </a:solidFill>
                <a:latin typeface="Arial - 24"/>
              </a:rPr>
              <a:t>	neighbour their thoughts.</a:t>
            </a:r>
          </a:p>
          <a:p>
            <a:endParaRPr lang="en-GB" sz="2300">
              <a:solidFill>
                <a:srgbClr val="0000FF"/>
              </a:solidFill>
              <a:latin typeface="Arial - 24"/>
            </a:endParaRPr>
          </a:p>
          <a:p>
            <a:r>
              <a:rPr lang="en-GB" sz="2300">
                <a:solidFill>
                  <a:srgbClr val="0000FF"/>
                </a:solidFill>
                <a:latin typeface="Arial - 24"/>
              </a:rPr>
              <a:t>·Tell students what the new topic is and then ask them to tell their neighbour everything they know about it.</a:t>
            </a:r>
          </a:p>
        </p:txBody>
      </p:sp>
      <p:pic>
        <p:nvPicPr>
          <p:cNvPr id="17412" name="Picture 4" descr="MSOfficePNG(6)"/>
          <p:cNvPicPr>
            <a:picLocks noChangeAspect="1" noChangeArrowheads="1"/>
          </p:cNvPicPr>
          <p:nvPr/>
        </p:nvPicPr>
        <p:blipFill>
          <a:blip r:embed="rId2" cstate="print"/>
          <a:srcRect/>
          <a:stretch>
            <a:fillRect/>
          </a:stretch>
        </p:blipFill>
        <p:spPr bwMode="auto">
          <a:xfrm>
            <a:off x="5695950" y="850900"/>
            <a:ext cx="3879850" cy="3267075"/>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3594100" y="12700"/>
            <a:ext cx="3479800" cy="1035050"/>
          </a:xfrm>
          <a:prstGeom prst="rect">
            <a:avLst/>
          </a:prstGeom>
          <a:noFill/>
          <a:ln w="9525">
            <a:noFill/>
            <a:miter lim="800000"/>
            <a:headEnd/>
            <a:tailEnd/>
          </a:ln>
          <a:effectLst/>
        </p:spPr>
        <p:txBody>
          <a:bodyPr>
            <a:spAutoFit/>
          </a:bodyPr>
          <a:lstStyle/>
          <a:p>
            <a:r>
              <a:rPr lang="en-GB" sz="5700">
                <a:solidFill>
                  <a:srgbClr val="0000FF"/>
                </a:solidFill>
                <a:latin typeface="Arial - 58"/>
              </a:rPr>
              <a:t>Thumbs</a:t>
            </a:r>
          </a:p>
        </p:txBody>
      </p:sp>
      <p:sp>
        <p:nvSpPr>
          <p:cNvPr id="18435" name="Text Box 3"/>
          <p:cNvSpPr txBox="1">
            <a:spLocks noChangeArrowheads="1"/>
          </p:cNvSpPr>
          <p:nvPr/>
        </p:nvSpPr>
        <p:spPr bwMode="auto">
          <a:xfrm>
            <a:off x="139700" y="1257300"/>
            <a:ext cx="5257800" cy="3195638"/>
          </a:xfrm>
          <a:prstGeom prst="rect">
            <a:avLst/>
          </a:prstGeom>
          <a:noFill/>
          <a:ln w="9525">
            <a:noFill/>
            <a:miter lim="800000"/>
            <a:headEnd/>
            <a:tailEnd/>
          </a:ln>
          <a:effectLst/>
        </p:spPr>
        <p:txBody>
          <a:bodyPr>
            <a:spAutoFit/>
          </a:bodyPr>
          <a:lstStyle/>
          <a:p>
            <a:r>
              <a:rPr lang="en-GB" sz="2400">
                <a:solidFill>
                  <a:srgbClr val="0000FF"/>
                </a:solidFill>
                <a:latin typeface="Arial - 24"/>
              </a:rPr>
              <a:t>Check class understanding of what </a:t>
            </a:r>
          </a:p>
          <a:p>
            <a:r>
              <a:rPr lang="en-GB" sz="2400">
                <a:solidFill>
                  <a:srgbClr val="0000FF"/>
                </a:solidFill>
                <a:latin typeface="Arial - 24"/>
              </a:rPr>
              <a:t>you are teaching by asking them </a:t>
            </a:r>
          </a:p>
          <a:p>
            <a:r>
              <a:rPr lang="en-GB" sz="2400">
                <a:solidFill>
                  <a:srgbClr val="0000FF"/>
                </a:solidFill>
                <a:latin typeface="Arial - 24"/>
              </a:rPr>
              <a:t>to show their thumbs.</a:t>
            </a:r>
          </a:p>
          <a:p>
            <a:endParaRPr lang="en-GB" sz="2400">
              <a:solidFill>
                <a:srgbClr val="0000FF"/>
              </a:solidFill>
              <a:latin typeface="Arial - 24"/>
            </a:endParaRPr>
          </a:p>
          <a:p>
            <a:r>
              <a:rPr lang="en-GB" sz="2400">
                <a:solidFill>
                  <a:srgbClr val="0000FF"/>
                </a:solidFill>
                <a:latin typeface="Arial - 24"/>
              </a:rPr>
              <a:t>Thumbs up = I get it</a:t>
            </a:r>
          </a:p>
          <a:p>
            <a:endParaRPr lang="en-GB" sz="2400">
              <a:solidFill>
                <a:srgbClr val="0000FF"/>
              </a:solidFill>
              <a:latin typeface="Arial - 24"/>
            </a:endParaRPr>
          </a:p>
          <a:p>
            <a:r>
              <a:rPr lang="en-GB" sz="2400">
                <a:solidFill>
                  <a:srgbClr val="0000FF"/>
                </a:solidFill>
                <a:latin typeface="Arial - 24"/>
              </a:rPr>
              <a:t>Thumbs half way = sort of</a:t>
            </a:r>
          </a:p>
          <a:p>
            <a:endParaRPr lang="en-GB" sz="2400">
              <a:solidFill>
                <a:srgbClr val="0000FF"/>
              </a:solidFill>
              <a:latin typeface="Arial - 24"/>
            </a:endParaRPr>
          </a:p>
          <a:p>
            <a:r>
              <a:rPr lang="en-GB" sz="2400">
                <a:solidFill>
                  <a:srgbClr val="0000FF"/>
                </a:solidFill>
                <a:latin typeface="Arial - 24"/>
              </a:rPr>
              <a:t>Thumbs down = I don’t get it</a:t>
            </a:r>
          </a:p>
        </p:txBody>
      </p:sp>
      <p:pic>
        <p:nvPicPr>
          <p:cNvPr id="18436" name="Picture 4" descr="MSOfficePNG(8)"/>
          <p:cNvPicPr>
            <a:picLocks noChangeAspect="1" noChangeArrowheads="1"/>
          </p:cNvPicPr>
          <p:nvPr/>
        </p:nvPicPr>
        <p:blipFill>
          <a:blip r:embed="rId2" cstate="print"/>
          <a:srcRect/>
          <a:stretch>
            <a:fillRect/>
          </a:stretch>
        </p:blipFill>
        <p:spPr bwMode="auto">
          <a:xfrm>
            <a:off x="5130800" y="965200"/>
            <a:ext cx="4826000" cy="4826000"/>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952500" y="342900"/>
            <a:ext cx="3479800" cy="644525"/>
          </a:xfrm>
          <a:prstGeom prst="rect">
            <a:avLst/>
          </a:prstGeom>
          <a:noFill/>
          <a:ln w="9525">
            <a:noFill/>
            <a:miter lim="800000"/>
            <a:headEnd/>
            <a:tailEnd/>
          </a:ln>
          <a:effectLst/>
        </p:spPr>
        <p:txBody>
          <a:bodyPr>
            <a:spAutoFit/>
          </a:bodyPr>
          <a:lstStyle/>
          <a:p>
            <a:r>
              <a:rPr lang="en-GB" sz="3500">
                <a:solidFill>
                  <a:srgbClr val="0000FF"/>
                </a:solidFill>
                <a:latin typeface="Arial - 36"/>
              </a:rPr>
              <a:t>Idea Thoughts</a:t>
            </a:r>
          </a:p>
        </p:txBody>
      </p:sp>
      <p:sp>
        <p:nvSpPr>
          <p:cNvPr id="19459" name="Text Box 3"/>
          <p:cNvSpPr txBox="1">
            <a:spLocks noChangeArrowheads="1"/>
          </p:cNvSpPr>
          <p:nvPr/>
        </p:nvSpPr>
        <p:spPr bwMode="auto">
          <a:xfrm>
            <a:off x="342900" y="1358900"/>
            <a:ext cx="5232400" cy="2860675"/>
          </a:xfrm>
          <a:prstGeom prst="rect">
            <a:avLst/>
          </a:prstGeom>
          <a:noFill/>
          <a:ln w="9525">
            <a:noFill/>
            <a:miter lim="800000"/>
            <a:headEnd/>
            <a:tailEnd/>
          </a:ln>
          <a:effectLst/>
        </p:spPr>
        <p:txBody>
          <a:bodyPr>
            <a:spAutoFit/>
          </a:bodyPr>
          <a:lstStyle/>
          <a:p>
            <a:r>
              <a:rPr lang="en-GB" sz="2300">
                <a:solidFill>
                  <a:srgbClr val="000000"/>
                </a:solidFill>
                <a:latin typeface="Arial - 24"/>
              </a:rPr>
              <a:t>When you have received an answer </a:t>
            </a:r>
          </a:p>
          <a:p>
            <a:r>
              <a:rPr lang="en-GB" sz="2300">
                <a:solidFill>
                  <a:srgbClr val="000000"/>
                </a:solidFill>
                <a:latin typeface="Arial - 24"/>
              </a:rPr>
              <a:t>to a question, open up the thinking </a:t>
            </a:r>
          </a:p>
          <a:p>
            <a:r>
              <a:rPr lang="en-GB" sz="2300">
                <a:solidFill>
                  <a:srgbClr val="000000"/>
                </a:solidFill>
                <a:latin typeface="Arial - 24"/>
              </a:rPr>
              <a:t>behind it by asking what others think </a:t>
            </a:r>
          </a:p>
          <a:p>
            <a:r>
              <a:rPr lang="en-GB" sz="2300">
                <a:solidFill>
                  <a:srgbClr val="000000"/>
                </a:solidFill>
                <a:latin typeface="Arial - 24"/>
              </a:rPr>
              <a:t>about the idea.</a:t>
            </a:r>
          </a:p>
          <a:p>
            <a:endParaRPr lang="en-GB" sz="2300">
              <a:solidFill>
                <a:srgbClr val="000000"/>
              </a:solidFill>
              <a:latin typeface="Arial - 24"/>
            </a:endParaRPr>
          </a:p>
          <a:p>
            <a:endParaRPr lang="en-GB" sz="2300">
              <a:solidFill>
                <a:srgbClr val="000000"/>
              </a:solidFill>
              <a:latin typeface="Arial - 24"/>
            </a:endParaRPr>
          </a:p>
          <a:p>
            <a:r>
              <a:rPr lang="en-GB" sz="2300">
                <a:solidFill>
                  <a:srgbClr val="000000"/>
                </a:solidFill>
                <a:latin typeface="Arial - 24"/>
              </a:rPr>
              <a:t>e.g. “What do others think about _________’s idea?”</a:t>
            </a:r>
          </a:p>
        </p:txBody>
      </p:sp>
      <p:pic>
        <p:nvPicPr>
          <p:cNvPr id="19460" name="Picture 4" descr="MSOfficePNG"/>
          <p:cNvPicPr>
            <a:picLocks noChangeAspect="1" noChangeArrowheads="1"/>
          </p:cNvPicPr>
          <p:nvPr/>
        </p:nvPicPr>
        <p:blipFill>
          <a:blip r:embed="rId2" cstate="print"/>
          <a:srcRect/>
          <a:stretch>
            <a:fillRect/>
          </a:stretch>
        </p:blipFill>
        <p:spPr bwMode="auto">
          <a:xfrm>
            <a:off x="5905500" y="457200"/>
            <a:ext cx="3765550" cy="5114925"/>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1663700" y="50800"/>
            <a:ext cx="6985000" cy="855663"/>
          </a:xfrm>
          <a:prstGeom prst="rect">
            <a:avLst/>
          </a:prstGeom>
          <a:noFill/>
          <a:ln w="9525">
            <a:noFill/>
            <a:miter lim="800000"/>
            <a:headEnd/>
            <a:tailEnd/>
          </a:ln>
          <a:effectLst/>
        </p:spPr>
        <p:txBody>
          <a:bodyPr>
            <a:spAutoFit/>
          </a:bodyPr>
          <a:lstStyle/>
          <a:p>
            <a:r>
              <a:rPr lang="en-GB" sz="4700">
                <a:solidFill>
                  <a:srgbClr val="0000FF"/>
                </a:solidFill>
                <a:latin typeface="Arial - 36"/>
              </a:rPr>
              <a:t>Basketball Questioning</a:t>
            </a:r>
          </a:p>
        </p:txBody>
      </p:sp>
      <p:sp>
        <p:nvSpPr>
          <p:cNvPr id="20483" name="Text Box 3"/>
          <p:cNvSpPr txBox="1">
            <a:spLocks noChangeArrowheads="1"/>
          </p:cNvSpPr>
          <p:nvPr/>
        </p:nvSpPr>
        <p:spPr bwMode="auto">
          <a:xfrm>
            <a:off x="190500" y="850900"/>
            <a:ext cx="5562600" cy="4876800"/>
          </a:xfrm>
          <a:prstGeom prst="rect">
            <a:avLst/>
          </a:prstGeom>
          <a:noFill/>
          <a:ln w="9525">
            <a:noFill/>
            <a:miter lim="800000"/>
            <a:headEnd/>
            <a:tailEnd/>
          </a:ln>
          <a:effectLst/>
        </p:spPr>
        <p:txBody>
          <a:bodyPr>
            <a:spAutoFit/>
          </a:bodyPr>
          <a:lstStyle/>
          <a:p>
            <a:r>
              <a:rPr lang="en-GB" sz="2400">
                <a:solidFill>
                  <a:srgbClr val="000000"/>
                </a:solidFill>
                <a:latin typeface="Arial - 24"/>
              </a:rPr>
              <a:t>Bounce answers around the room to </a:t>
            </a:r>
          </a:p>
          <a:p>
            <a:r>
              <a:rPr lang="en-GB" sz="2400">
                <a:solidFill>
                  <a:srgbClr val="000000"/>
                </a:solidFill>
                <a:latin typeface="Arial - 24"/>
              </a:rPr>
              <a:t>build on understanding and have </a:t>
            </a:r>
          </a:p>
          <a:p>
            <a:r>
              <a:rPr lang="en-GB" sz="2400">
                <a:solidFill>
                  <a:srgbClr val="000000"/>
                </a:solidFill>
                <a:latin typeface="Arial - 24"/>
              </a:rPr>
              <a:t>students develop stronger reasoning </a:t>
            </a:r>
          </a:p>
          <a:p>
            <a:r>
              <a:rPr lang="en-GB" sz="2400">
                <a:solidFill>
                  <a:srgbClr val="000000"/>
                </a:solidFill>
                <a:latin typeface="Arial - 24"/>
              </a:rPr>
              <a:t>out of misconceptions.</a:t>
            </a:r>
          </a:p>
          <a:p>
            <a:endParaRPr lang="en-GB" sz="2400">
              <a:solidFill>
                <a:srgbClr val="000000"/>
              </a:solidFill>
              <a:latin typeface="Arial - 24"/>
            </a:endParaRPr>
          </a:p>
          <a:p>
            <a:r>
              <a:rPr lang="en-GB" sz="2400">
                <a:solidFill>
                  <a:srgbClr val="000000"/>
                </a:solidFill>
                <a:latin typeface="Arial - 24"/>
              </a:rPr>
              <a:t>E.g.</a:t>
            </a:r>
          </a:p>
          <a:p>
            <a:r>
              <a:rPr lang="en-GB" sz="2400">
                <a:solidFill>
                  <a:srgbClr val="000000"/>
                </a:solidFill>
                <a:latin typeface="Arial - 24"/>
              </a:rPr>
              <a:t>“Jimmy, what do you think of </a:t>
            </a:r>
          </a:p>
          <a:p>
            <a:r>
              <a:rPr lang="en-GB" sz="2400">
                <a:solidFill>
                  <a:srgbClr val="000000"/>
                </a:solidFill>
                <a:latin typeface="Arial - 24"/>
              </a:rPr>
              <a:t>Sandra’s answer?”</a:t>
            </a:r>
          </a:p>
          <a:p>
            <a:endParaRPr lang="en-GB" sz="2400">
              <a:solidFill>
                <a:srgbClr val="000000"/>
              </a:solidFill>
              <a:latin typeface="Arial - 24"/>
            </a:endParaRPr>
          </a:p>
          <a:p>
            <a:r>
              <a:rPr lang="en-GB" sz="2400">
                <a:solidFill>
                  <a:srgbClr val="000000"/>
                </a:solidFill>
                <a:latin typeface="Arial - 24"/>
              </a:rPr>
              <a:t>“Sandra, how could you develop </a:t>
            </a:r>
          </a:p>
          <a:p>
            <a:r>
              <a:rPr lang="en-GB" sz="2400">
                <a:solidFill>
                  <a:srgbClr val="000000"/>
                </a:solidFill>
                <a:latin typeface="Arial - 24"/>
              </a:rPr>
              <a:t>Carl’s answer to include more detail?”</a:t>
            </a:r>
          </a:p>
          <a:p>
            <a:endParaRPr lang="en-GB" sz="2400">
              <a:solidFill>
                <a:srgbClr val="000000"/>
              </a:solidFill>
              <a:latin typeface="Arial - 24"/>
            </a:endParaRPr>
          </a:p>
          <a:p>
            <a:r>
              <a:rPr lang="en-GB" sz="2400">
                <a:solidFill>
                  <a:srgbClr val="000000"/>
                </a:solidFill>
                <a:latin typeface="Arial - 24"/>
              </a:rPr>
              <a:t>“Carl, how might you combine all </a:t>
            </a:r>
          </a:p>
          <a:p>
            <a:r>
              <a:rPr lang="en-GB" sz="2400">
                <a:solidFill>
                  <a:srgbClr val="000000"/>
                </a:solidFill>
                <a:latin typeface="Arial - 24"/>
              </a:rPr>
              <a:t>we’ve heard into a single answer?”</a:t>
            </a:r>
          </a:p>
        </p:txBody>
      </p:sp>
      <p:pic>
        <p:nvPicPr>
          <p:cNvPr id="20484" name="Picture 4" descr="MSOfficePNG(7)"/>
          <p:cNvPicPr>
            <a:picLocks noChangeAspect="1" noChangeArrowheads="1"/>
          </p:cNvPicPr>
          <p:nvPr/>
        </p:nvPicPr>
        <p:blipFill>
          <a:blip r:embed="rId2" cstate="print"/>
          <a:srcRect/>
          <a:stretch>
            <a:fillRect/>
          </a:stretch>
        </p:blipFill>
        <p:spPr bwMode="auto">
          <a:xfrm>
            <a:off x="5461000" y="1092200"/>
            <a:ext cx="4184650" cy="4264025"/>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2400300" y="165100"/>
            <a:ext cx="4521200" cy="774700"/>
          </a:xfrm>
          <a:prstGeom prst="rect">
            <a:avLst/>
          </a:prstGeom>
          <a:noFill/>
          <a:ln w="9525">
            <a:noFill/>
            <a:miter lim="800000"/>
            <a:headEnd/>
            <a:tailEnd/>
          </a:ln>
          <a:effectLst/>
        </p:spPr>
        <p:txBody>
          <a:bodyPr>
            <a:spAutoFit/>
          </a:bodyPr>
          <a:lstStyle/>
          <a:p>
            <a:r>
              <a:rPr lang="en-GB" sz="4000" b="1">
                <a:solidFill>
                  <a:srgbClr val="0000FF"/>
                </a:solidFill>
                <a:latin typeface="Arial - 12"/>
              </a:rPr>
              <a:t>Question Catch</a:t>
            </a:r>
          </a:p>
        </p:txBody>
      </p:sp>
      <p:sp>
        <p:nvSpPr>
          <p:cNvPr id="3075" name="Text Box 3"/>
          <p:cNvSpPr txBox="1">
            <a:spLocks noChangeArrowheads="1"/>
          </p:cNvSpPr>
          <p:nvPr/>
        </p:nvSpPr>
        <p:spPr bwMode="auto">
          <a:xfrm>
            <a:off x="558800" y="1181100"/>
            <a:ext cx="4114800" cy="4452938"/>
          </a:xfrm>
          <a:prstGeom prst="rect">
            <a:avLst/>
          </a:prstGeom>
          <a:noFill/>
          <a:ln w="9525">
            <a:noFill/>
            <a:miter lim="800000"/>
            <a:headEnd/>
            <a:tailEnd/>
          </a:ln>
          <a:effectLst/>
        </p:spPr>
        <p:txBody>
          <a:bodyPr>
            <a:spAutoFit/>
          </a:bodyPr>
          <a:lstStyle/>
          <a:p>
            <a:r>
              <a:rPr lang="en-GB">
                <a:solidFill>
                  <a:srgbClr val="0000FF"/>
                </a:solidFill>
                <a:latin typeface="Arial - 12"/>
              </a:rPr>
              <a:t>The teacher throws a bean bag when asking questions. This makes questioning a kinaesthetic activity and can engage pupils who don’t normally volunteer to answer. You can give the pupil the option of throwing the ball to someone else if they don’t know the answer. It can also be played in teams. The teacher throws the bean bag to each team in turn. If the person who catches it can answer the question, they score 3 points for their team. If they can’t, they throw it to another team to score 2 points, if they can’t it is thrown again for 1 point.</a:t>
            </a:r>
          </a:p>
        </p:txBody>
      </p:sp>
      <p:pic>
        <p:nvPicPr>
          <p:cNvPr id="3076" name="Picture 4" descr="beanbaggames2[1]"/>
          <p:cNvPicPr>
            <a:picLocks noChangeAspect="1" noChangeArrowheads="1"/>
          </p:cNvPicPr>
          <p:nvPr/>
        </p:nvPicPr>
        <p:blipFill>
          <a:blip r:embed="rId2" cstate="print"/>
          <a:srcRect/>
          <a:stretch>
            <a:fillRect/>
          </a:stretch>
        </p:blipFill>
        <p:spPr bwMode="auto">
          <a:xfrm>
            <a:off x="5321300" y="1600200"/>
            <a:ext cx="3810000" cy="3124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292100" y="2413000"/>
            <a:ext cx="5537200" cy="1489075"/>
          </a:xfrm>
          <a:prstGeom prst="rect">
            <a:avLst/>
          </a:prstGeom>
          <a:noFill/>
          <a:ln w="9525">
            <a:noFill/>
            <a:miter lim="800000"/>
            <a:headEnd/>
            <a:tailEnd/>
          </a:ln>
          <a:effectLst/>
        </p:spPr>
        <p:txBody>
          <a:bodyPr>
            <a:spAutoFit/>
          </a:bodyPr>
          <a:lstStyle/>
          <a:p>
            <a:r>
              <a:rPr lang="en-GB" sz="3200">
                <a:solidFill>
                  <a:srgbClr val="000000"/>
                </a:solidFill>
                <a:latin typeface="Arial - 32"/>
              </a:rPr>
              <a:t>Make laminated, student-</a:t>
            </a:r>
          </a:p>
          <a:p>
            <a:r>
              <a:rPr lang="en-GB" sz="3200">
                <a:solidFill>
                  <a:srgbClr val="000000"/>
                </a:solidFill>
                <a:latin typeface="Arial - 32"/>
              </a:rPr>
              <a:t>friendly assessment criteria </a:t>
            </a:r>
          </a:p>
          <a:p>
            <a:r>
              <a:rPr lang="en-GB" sz="3200">
                <a:solidFill>
                  <a:srgbClr val="000000"/>
                </a:solidFill>
                <a:latin typeface="Arial - 32"/>
              </a:rPr>
              <a:t>cards.</a:t>
            </a:r>
          </a:p>
        </p:txBody>
      </p:sp>
      <p:pic>
        <p:nvPicPr>
          <p:cNvPr id="21507" name="Picture 3" descr="MSOfficePNG(2)"/>
          <p:cNvPicPr>
            <a:picLocks noChangeAspect="1" noChangeArrowheads="1"/>
          </p:cNvPicPr>
          <p:nvPr/>
        </p:nvPicPr>
        <p:blipFill>
          <a:blip r:embed="rId2" cstate="print"/>
          <a:srcRect/>
          <a:stretch>
            <a:fillRect/>
          </a:stretch>
        </p:blipFill>
        <p:spPr bwMode="auto">
          <a:xfrm>
            <a:off x="5537200" y="1460500"/>
            <a:ext cx="3887788" cy="4598988"/>
          </a:xfrm>
          <a:prstGeom prst="rect">
            <a:avLst/>
          </a:prstGeom>
          <a:noFill/>
          <a:ln w="9525">
            <a:noFill/>
            <a:miter lim="800000"/>
            <a:headEnd/>
            <a:tailEnd/>
          </a:ln>
          <a:effectLst/>
        </p:spPr>
      </p:pic>
      <p:sp>
        <p:nvSpPr>
          <p:cNvPr id="21508" name="Text Box 4"/>
          <p:cNvSpPr txBox="1">
            <a:spLocks noChangeArrowheads="1"/>
          </p:cNvSpPr>
          <p:nvPr/>
        </p:nvSpPr>
        <p:spPr bwMode="auto">
          <a:xfrm>
            <a:off x="1117600" y="355600"/>
            <a:ext cx="6781800" cy="1041400"/>
          </a:xfrm>
          <a:prstGeom prst="rect">
            <a:avLst/>
          </a:prstGeom>
          <a:noFill/>
          <a:ln w="9525">
            <a:noFill/>
            <a:miter lim="800000"/>
            <a:headEnd/>
            <a:tailEnd/>
          </a:ln>
          <a:effectLst/>
        </p:spPr>
        <p:txBody>
          <a:bodyPr>
            <a:spAutoFit/>
          </a:bodyPr>
          <a:lstStyle/>
          <a:p>
            <a:r>
              <a:rPr lang="en-GB" sz="5800">
                <a:solidFill>
                  <a:srgbClr val="0000FF"/>
                </a:solidFill>
                <a:latin typeface="Arial - 58"/>
              </a:rPr>
              <a:t>Laminated Criteria</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3378200" y="368300"/>
            <a:ext cx="3479800" cy="1035050"/>
          </a:xfrm>
          <a:prstGeom prst="rect">
            <a:avLst/>
          </a:prstGeom>
          <a:noFill/>
          <a:ln w="9525">
            <a:noFill/>
            <a:miter lim="800000"/>
            <a:headEnd/>
            <a:tailEnd/>
          </a:ln>
          <a:effectLst/>
        </p:spPr>
        <p:txBody>
          <a:bodyPr>
            <a:spAutoFit/>
          </a:bodyPr>
          <a:lstStyle/>
          <a:p>
            <a:r>
              <a:rPr lang="en-GB" sz="5700">
                <a:solidFill>
                  <a:srgbClr val="0000FF"/>
                </a:solidFill>
                <a:latin typeface="Arial - 58"/>
              </a:rPr>
              <a:t>A B C D</a:t>
            </a:r>
          </a:p>
        </p:txBody>
      </p:sp>
      <p:pic>
        <p:nvPicPr>
          <p:cNvPr id="22531" name="Picture 3" descr="MSOfficePNG(9)"/>
          <p:cNvPicPr>
            <a:picLocks noChangeAspect="1" noChangeArrowheads="1"/>
          </p:cNvPicPr>
          <p:nvPr/>
        </p:nvPicPr>
        <p:blipFill>
          <a:blip r:embed="rId2" cstate="print"/>
          <a:srcRect/>
          <a:stretch>
            <a:fillRect/>
          </a:stretch>
        </p:blipFill>
        <p:spPr bwMode="auto">
          <a:xfrm>
            <a:off x="6324600" y="1651000"/>
            <a:ext cx="3586163" cy="3235325"/>
          </a:xfrm>
          <a:prstGeom prst="rect">
            <a:avLst/>
          </a:prstGeom>
          <a:noFill/>
          <a:ln w="9525">
            <a:noFill/>
            <a:miter lim="800000"/>
            <a:headEnd/>
            <a:tailEnd/>
          </a:ln>
          <a:effectLst/>
        </p:spPr>
      </p:pic>
      <p:sp>
        <p:nvSpPr>
          <p:cNvPr id="22532" name="Text Box 4"/>
          <p:cNvSpPr txBox="1">
            <a:spLocks noChangeArrowheads="1"/>
          </p:cNvSpPr>
          <p:nvPr/>
        </p:nvSpPr>
        <p:spPr bwMode="auto">
          <a:xfrm>
            <a:off x="520700" y="1968500"/>
            <a:ext cx="5435600" cy="2825750"/>
          </a:xfrm>
          <a:prstGeom prst="rect">
            <a:avLst/>
          </a:prstGeom>
          <a:noFill/>
          <a:ln w="9525">
            <a:noFill/>
            <a:miter lim="800000"/>
            <a:headEnd/>
            <a:tailEnd/>
          </a:ln>
          <a:effectLst/>
        </p:spPr>
        <p:txBody>
          <a:bodyPr>
            <a:spAutoFit/>
          </a:bodyPr>
          <a:lstStyle/>
          <a:p>
            <a:r>
              <a:rPr lang="en-GB" sz="2400">
                <a:solidFill>
                  <a:srgbClr val="000000"/>
                </a:solidFill>
                <a:latin typeface="Arial - 24"/>
              </a:rPr>
              <a:t>Laminate a set of cards so every </a:t>
            </a:r>
          </a:p>
          <a:p>
            <a:r>
              <a:rPr lang="en-GB" sz="2400">
                <a:solidFill>
                  <a:srgbClr val="000000"/>
                </a:solidFill>
                <a:latin typeface="Arial - 24"/>
              </a:rPr>
              <a:t>member of the class has four, with </a:t>
            </a:r>
          </a:p>
          <a:p>
            <a:r>
              <a:rPr lang="en-GB" sz="2400">
                <a:solidFill>
                  <a:srgbClr val="000000"/>
                </a:solidFill>
                <a:latin typeface="Arial - 24"/>
              </a:rPr>
              <a:t>A,B,C and D written on them. Ask  </a:t>
            </a:r>
          </a:p>
          <a:p>
            <a:r>
              <a:rPr lang="en-GB" sz="2400">
                <a:solidFill>
                  <a:srgbClr val="000000"/>
                </a:solidFill>
                <a:latin typeface="Arial - 24"/>
              </a:rPr>
              <a:t>questions with four answers and </a:t>
            </a:r>
          </a:p>
          <a:p>
            <a:r>
              <a:rPr lang="en-GB" sz="2400">
                <a:solidFill>
                  <a:srgbClr val="000000"/>
                </a:solidFill>
                <a:latin typeface="Arial - 24"/>
              </a:rPr>
              <a:t>pupils can show you their answer.</a:t>
            </a:r>
          </a:p>
          <a:p>
            <a:endParaRPr lang="en-GB" sz="2400">
              <a:solidFill>
                <a:srgbClr val="000000"/>
              </a:solidFill>
              <a:latin typeface="Arial - 24"/>
            </a:endParaRPr>
          </a:p>
          <a:p>
            <a:r>
              <a:rPr lang="en-GB" sz="2400">
                <a:solidFill>
                  <a:srgbClr val="000000"/>
                </a:solidFill>
                <a:latin typeface="Arial - 24"/>
              </a:rPr>
              <a:t>Encourage them not to look at other </a:t>
            </a:r>
          </a:p>
          <a:p>
            <a:r>
              <a:rPr lang="en-GB" sz="2400">
                <a:solidFill>
                  <a:srgbClr val="000000"/>
                </a:solidFill>
                <a:latin typeface="Arial - 24"/>
              </a:rPr>
              <a:t>people’s response so as to copy.</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grpSp>
        <p:nvGrpSpPr>
          <p:cNvPr id="23556" name="Group 4"/>
          <p:cNvGrpSpPr>
            <a:grpSpLocks/>
          </p:cNvGrpSpPr>
          <p:nvPr/>
        </p:nvGrpSpPr>
        <p:grpSpPr bwMode="auto">
          <a:xfrm>
            <a:off x="863600" y="1409700"/>
            <a:ext cx="8664575" cy="600075"/>
            <a:chOff x="544" y="888"/>
            <a:chExt cx="5458" cy="378"/>
          </a:xfrm>
        </p:grpSpPr>
        <p:sp>
          <p:nvSpPr>
            <p:cNvPr id="23554" name="Freeform 2"/>
            <p:cNvSpPr>
              <a:spLocks/>
            </p:cNvSpPr>
            <p:nvPr/>
          </p:nvSpPr>
          <p:spPr bwMode="auto">
            <a:xfrm>
              <a:off x="544" y="888"/>
              <a:ext cx="5458" cy="378"/>
            </a:xfrm>
            <a:custGeom>
              <a:avLst/>
              <a:gdLst/>
              <a:ahLst/>
              <a:cxnLst>
                <a:cxn ang="0">
                  <a:pos x="0" y="0"/>
                </a:cxn>
                <a:cxn ang="0">
                  <a:pos x="5457" y="0"/>
                </a:cxn>
                <a:cxn ang="0">
                  <a:pos x="5457" y="377"/>
                </a:cxn>
                <a:cxn ang="0">
                  <a:pos x="0" y="377"/>
                </a:cxn>
                <a:cxn ang="0">
                  <a:pos x="0" y="0"/>
                </a:cxn>
              </a:cxnLst>
              <a:rect l="0" t="0" r="r" b="b"/>
              <a:pathLst>
                <a:path w="5458" h="378">
                  <a:moveTo>
                    <a:pt x="0" y="0"/>
                  </a:moveTo>
                  <a:lnTo>
                    <a:pt x="5457" y="0"/>
                  </a:lnTo>
                  <a:lnTo>
                    <a:pt x="5457" y="377"/>
                  </a:lnTo>
                  <a:lnTo>
                    <a:pt x="0" y="377"/>
                  </a:lnTo>
                  <a:lnTo>
                    <a:pt x="0" y="0"/>
                  </a:lnTo>
                  <a:close/>
                </a:path>
              </a:pathLst>
            </a:custGeom>
            <a:solidFill>
              <a:srgbClr val="4B0082"/>
            </a:solidFill>
            <a:ln w="76200" cap="flat">
              <a:solidFill>
                <a:srgbClr val="000000"/>
              </a:solidFill>
              <a:prstDash val="solid"/>
              <a:round/>
              <a:headEnd/>
              <a:tailEnd/>
            </a:ln>
            <a:effectLst/>
          </p:spPr>
          <p:txBody>
            <a:bodyPr wrap="none" anchor="ctr"/>
            <a:lstStyle/>
            <a:p>
              <a:endParaRPr lang="en-US"/>
            </a:p>
          </p:txBody>
        </p:sp>
        <p:sp>
          <p:nvSpPr>
            <p:cNvPr id="23555" name="Text Box 3"/>
            <p:cNvSpPr txBox="1">
              <a:spLocks noChangeArrowheads="1"/>
            </p:cNvSpPr>
            <p:nvPr/>
          </p:nvSpPr>
          <p:spPr bwMode="auto">
            <a:xfrm>
              <a:off x="777" y="907"/>
              <a:ext cx="4937" cy="335"/>
            </a:xfrm>
            <a:prstGeom prst="rect">
              <a:avLst/>
            </a:prstGeom>
            <a:noFill/>
            <a:ln w="9525">
              <a:noFill/>
              <a:miter lim="800000"/>
              <a:headEnd/>
              <a:tailEnd/>
            </a:ln>
            <a:effectLst/>
          </p:spPr>
          <p:txBody>
            <a:bodyPr>
              <a:spAutoFit/>
            </a:bodyPr>
            <a:lstStyle/>
            <a:p>
              <a:pPr algn="ctr"/>
              <a:r>
                <a:rPr lang="en-GB" sz="2900">
                  <a:solidFill>
                    <a:srgbClr val="000000"/>
                  </a:solidFill>
                  <a:latin typeface="Times New Roman - 16"/>
                </a:rPr>
                <a:t> </a:t>
              </a:r>
            </a:p>
          </p:txBody>
        </p:sp>
      </p:grpSp>
      <p:grpSp>
        <p:nvGrpSpPr>
          <p:cNvPr id="23559" name="Group 7"/>
          <p:cNvGrpSpPr>
            <a:grpSpLocks/>
          </p:cNvGrpSpPr>
          <p:nvPr/>
        </p:nvGrpSpPr>
        <p:grpSpPr bwMode="auto">
          <a:xfrm>
            <a:off x="838200" y="2997200"/>
            <a:ext cx="8715375" cy="625475"/>
            <a:chOff x="528" y="1888"/>
            <a:chExt cx="5490" cy="394"/>
          </a:xfrm>
        </p:grpSpPr>
        <p:sp>
          <p:nvSpPr>
            <p:cNvPr id="23557" name="Freeform 5"/>
            <p:cNvSpPr>
              <a:spLocks/>
            </p:cNvSpPr>
            <p:nvPr/>
          </p:nvSpPr>
          <p:spPr bwMode="auto">
            <a:xfrm>
              <a:off x="528" y="1888"/>
              <a:ext cx="5490" cy="394"/>
            </a:xfrm>
            <a:custGeom>
              <a:avLst/>
              <a:gdLst/>
              <a:ahLst/>
              <a:cxnLst>
                <a:cxn ang="0">
                  <a:pos x="0" y="0"/>
                </a:cxn>
                <a:cxn ang="0">
                  <a:pos x="5489" y="0"/>
                </a:cxn>
                <a:cxn ang="0">
                  <a:pos x="5489" y="393"/>
                </a:cxn>
                <a:cxn ang="0">
                  <a:pos x="0" y="393"/>
                </a:cxn>
                <a:cxn ang="0">
                  <a:pos x="0" y="0"/>
                </a:cxn>
              </a:cxnLst>
              <a:rect l="0" t="0" r="r" b="b"/>
              <a:pathLst>
                <a:path w="5490" h="394">
                  <a:moveTo>
                    <a:pt x="0" y="0"/>
                  </a:moveTo>
                  <a:lnTo>
                    <a:pt x="5489" y="0"/>
                  </a:lnTo>
                  <a:lnTo>
                    <a:pt x="5489" y="393"/>
                  </a:lnTo>
                  <a:lnTo>
                    <a:pt x="0" y="393"/>
                  </a:lnTo>
                  <a:lnTo>
                    <a:pt x="0" y="0"/>
                  </a:lnTo>
                  <a:close/>
                </a:path>
              </a:pathLst>
            </a:custGeom>
            <a:solidFill>
              <a:srgbClr val="4B0082"/>
            </a:solidFill>
            <a:ln w="76200" cap="flat">
              <a:solidFill>
                <a:srgbClr val="000000"/>
              </a:solidFill>
              <a:prstDash val="solid"/>
              <a:round/>
              <a:headEnd/>
              <a:tailEnd/>
            </a:ln>
            <a:effectLst/>
          </p:spPr>
          <p:txBody>
            <a:bodyPr wrap="none" anchor="ctr"/>
            <a:lstStyle/>
            <a:p>
              <a:endParaRPr lang="en-US"/>
            </a:p>
          </p:txBody>
        </p:sp>
        <p:sp>
          <p:nvSpPr>
            <p:cNvPr id="23558" name="Text Box 6"/>
            <p:cNvSpPr txBox="1">
              <a:spLocks noChangeArrowheads="1"/>
            </p:cNvSpPr>
            <p:nvPr/>
          </p:nvSpPr>
          <p:spPr bwMode="auto">
            <a:xfrm>
              <a:off x="762" y="1908"/>
              <a:ext cx="4966" cy="349"/>
            </a:xfrm>
            <a:prstGeom prst="rect">
              <a:avLst/>
            </a:prstGeom>
            <a:noFill/>
            <a:ln w="9525">
              <a:noFill/>
              <a:miter lim="800000"/>
              <a:headEnd/>
              <a:tailEnd/>
            </a:ln>
            <a:effectLst/>
          </p:spPr>
          <p:txBody>
            <a:bodyPr>
              <a:spAutoFit/>
            </a:bodyPr>
            <a:lstStyle/>
            <a:p>
              <a:pPr algn="ctr"/>
              <a:r>
                <a:rPr lang="en-GB" sz="3000">
                  <a:solidFill>
                    <a:srgbClr val="000000"/>
                  </a:solidFill>
                  <a:latin typeface="Times New Roman - 16"/>
                </a:rPr>
                <a:t> </a:t>
              </a:r>
            </a:p>
          </p:txBody>
        </p:sp>
      </p:grpSp>
      <p:grpSp>
        <p:nvGrpSpPr>
          <p:cNvPr id="23562" name="Group 10"/>
          <p:cNvGrpSpPr>
            <a:grpSpLocks/>
          </p:cNvGrpSpPr>
          <p:nvPr/>
        </p:nvGrpSpPr>
        <p:grpSpPr bwMode="auto">
          <a:xfrm>
            <a:off x="850900" y="2235200"/>
            <a:ext cx="8715375" cy="523875"/>
            <a:chOff x="536" y="1408"/>
            <a:chExt cx="5490" cy="330"/>
          </a:xfrm>
        </p:grpSpPr>
        <p:sp>
          <p:nvSpPr>
            <p:cNvPr id="23560" name="Freeform 8"/>
            <p:cNvSpPr>
              <a:spLocks/>
            </p:cNvSpPr>
            <p:nvPr/>
          </p:nvSpPr>
          <p:spPr bwMode="auto">
            <a:xfrm>
              <a:off x="536" y="1408"/>
              <a:ext cx="5490" cy="330"/>
            </a:xfrm>
            <a:custGeom>
              <a:avLst/>
              <a:gdLst/>
              <a:ahLst/>
              <a:cxnLst>
                <a:cxn ang="0">
                  <a:pos x="0" y="0"/>
                </a:cxn>
                <a:cxn ang="0">
                  <a:pos x="5489" y="0"/>
                </a:cxn>
                <a:cxn ang="0">
                  <a:pos x="5489" y="329"/>
                </a:cxn>
                <a:cxn ang="0">
                  <a:pos x="0" y="329"/>
                </a:cxn>
                <a:cxn ang="0">
                  <a:pos x="0" y="0"/>
                </a:cxn>
              </a:cxnLst>
              <a:rect l="0" t="0" r="r" b="b"/>
              <a:pathLst>
                <a:path w="5490" h="330">
                  <a:moveTo>
                    <a:pt x="0" y="0"/>
                  </a:moveTo>
                  <a:lnTo>
                    <a:pt x="5489" y="0"/>
                  </a:lnTo>
                  <a:lnTo>
                    <a:pt x="5489" y="329"/>
                  </a:lnTo>
                  <a:lnTo>
                    <a:pt x="0" y="329"/>
                  </a:lnTo>
                  <a:lnTo>
                    <a:pt x="0" y="0"/>
                  </a:lnTo>
                  <a:close/>
                </a:path>
              </a:pathLst>
            </a:custGeom>
            <a:solidFill>
              <a:srgbClr val="4B0082"/>
            </a:solidFill>
            <a:ln w="76200" cap="flat">
              <a:solidFill>
                <a:srgbClr val="000000"/>
              </a:solidFill>
              <a:prstDash val="solid"/>
              <a:round/>
              <a:headEnd/>
              <a:tailEnd/>
            </a:ln>
            <a:effectLst/>
          </p:spPr>
          <p:txBody>
            <a:bodyPr wrap="none" anchor="ctr"/>
            <a:lstStyle/>
            <a:p>
              <a:endParaRPr lang="en-US"/>
            </a:p>
          </p:txBody>
        </p:sp>
        <p:sp>
          <p:nvSpPr>
            <p:cNvPr id="23561" name="Text Box 9"/>
            <p:cNvSpPr txBox="1">
              <a:spLocks noChangeArrowheads="1"/>
            </p:cNvSpPr>
            <p:nvPr/>
          </p:nvSpPr>
          <p:spPr bwMode="auto">
            <a:xfrm>
              <a:off x="770" y="1424"/>
              <a:ext cx="4966" cy="293"/>
            </a:xfrm>
            <a:prstGeom prst="rect">
              <a:avLst/>
            </a:prstGeom>
            <a:noFill/>
            <a:ln w="9525">
              <a:noFill/>
              <a:miter lim="800000"/>
              <a:headEnd/>
              <a:tailEnd/>
            </a:ln>
            <a:effectLst/>
          </p:spPr>
          <p:txBody>
            <a:bodyPr>
              <a:spAutoFit/>
            </a:bodyPr>
            <a:lstStyle/>
            <a:p>
              <a:pPr algn="ctr"/>
              <a:r>
                <a:rPr lang="en-GB" sz="2500">
                  <a:solidFill>
                    <a:srgbClr val="000000"/>
                  </a:solidFill>
                  <a:latin typeface="Times New Roman - 16"/>
                </a:rPr>
                <a:t> </a:t>
              </a:r>
            </a:p>
          </p:txBody>
        </p:sp>
      </p:grpSp>
      <p:grpSp>
        <p:nvGrpSpPr>
          <p:cNvPr id="23565" name="Group 13"/>
          <p:cNvGrpSpPr>
            <a:grpSpLocks/>
          </p:cNvGrpSpPr>
          <p:nvPr/>
        </p:nvGrpSpPr>
        <p:grpSpPr bwMode="auto">
          <a:xfrm>
            <a:off x="850900" y="3784600"/>
            <a:ext cx="8720138" cy="630238"/>
            <a:chOff x="536" y="2384"/>
            <a:chExt cx="5493" cy="397"/>
          </a:xfrm>
        </p:grpSpPr>
        <p:sp>
          <p:nvSpPr>
            <p:cNvPr id="23563" name="Freeform 11"/>
            <p:cNvSpPr>
              <a:spLocks/>
            </p:cNvSpPr>
            <p:nvPr/>
          </p:nvSpPr>
          <p:spPr bwMode="auto">
            <a:xfrm>
              <a:off x="536" y="2384"/>
              <a:ext cx="5493" cy="397"/>
            </a:xfrm>
            <a:custGeom>
              <a:avLst/>
              <a:gdLst/>
              <a:ahLst/>
              <a:cxnLst>
                <a:cxn ang="0">
                  <a:pos x="0" y="0"/>
                </a:cxn>
                <a:cxn ang="0">
                  <a:pos x="5492" y="0"/>
                </a:cxn>
                <a:cxn ang="0">
                  <a:pos x="5492" y="396"/>
                </a:cxn>
                <a:cxn ang="0">
                  <a:pos x="0" y="396"/>
                </a:cxn>
                <a:cxn ang="0">
                  <a:pos x="0" y="0"/>
                </a:cxn>
              </a:cxnLst>
              <a:rect l="0" t="0" r="r" b="b"/>
              <a:pathLst>
                <a:path w="5493" h="397">
                  <a:moveTo>
                    <a:pt x="0" y="0"/>
                  </a:moveTo>
                  <a:lnTo>
                    <a:pt x="5492" y="0"/>
                  </a:lnTo>
                  <a:lnTo>
                    <a:pt x="5492" y="396"/>
                  </a:lnTo>
                  <a:lnTo>
                    <a:pt x="0" y="396"/>
                  </a:lnTo>
                  <a:lnTo>
                    <a:pt x="0" y="0"/>
                  </a:lnTo>
                  <a:close/>
                </a:path>
              </a:pathLst>
            </a:custGeom>
            <a:solidFill>
              <a:srgbClr val="4B0082"/>
            </a:solidFill>
            <a:ln w="76200" cap="flat">
              <a:solidFill>
                <a:srgbClr val="000000"/>
              </a:solidFill>
              <a:prstDash val="solid"/>
              <a:round/>
              <a:headEnd/>
              <a:tailEnd/>
            </a:ln>
            <a:effectLst/>
          </p:spPr>
          <p:txBody>
            <a:bodyPr wrap="none" anchor="ctr"/>
            <a:lstStyle/>
            <a:p>
              <a:endParaRPr lang="en-US"/>
            </a:p>
          </p:txBody>
        </p:sp>
        <p:sp>
          <p:nvSpPr>
            <p:cNvPr id="23564" name="Text Box 12"/>
            <p:cNvSpPr txBox="1">
              <a:spLocks noChangeArrowheads="1"/>
            </p:cNvSpPr>
            <p:nvPr/>
          </p:nvSpPr>
          <p:spPr bwMode="auto">
            <a:xfrm>
              <a:off x="771" y="2404"/>
              <a:ext cx="4968" cy="352"/>
            </a:xfrm>
            <a:prstGeom prst="rect">
              <a:avLst/>
            </a:prstGeom>
            <a:noFill/>
            <a:ln w="9525">
              <a:noFill/>
              <a:miter lim="800000"/>
              <a:headEnd/>
              <a:tailEnd/>
            </a:ln>
            <a:effectLst/>
          </p:spPr>
          <p:txBody>
            <a:bodyPr>
              <a:spAutoFit/>
            </a:bodyPr>
            <a:lstStyle/>
            <a:p>
              <a:pPr algn="ctr"/>
              <a:r>
                <a:rPr lang="en-GB" sz="3000">
                  <a:solidFill>
                    <a:srgbClr val="000000"/>
                  </a:solidFill>
                  <a:latin typeface="Times New Roman - 16"/>
                </a:rPr>
                <a:t> </a:t>
              </a:r>
            </a:p>
          </p:txBody>
        </p:sp>
      </p:grpSp>
      <p:grpSp>
        <p:nvGrpSpPr>
          <p:cNvPr id="23568" name="Group 16"/>
          <p:cNvGrpSpPr>
            <a:grpSpLocks/>
          </p:cNvGrpSpPr>
          <p:nvPr/>
        </p:nvGrpSpPr>
        <p:grpSpPr bwMode="auto">
          <a:xfrm>
            <a:off x="850900" y="4572000"/>
            <a:ext cx="8720138" cy="630238"/>
            <a:chOff x="536" y="2880"/>
            <a:chExt cx="5493" cy="397"/>
          </a:xfrm>
        </p:grpSpPr>
        <p:sp>
          <p:nvSpPr>
            <p:cNvPr id="23566" name="Freeform 14"/>
            <p:cNvSpPr>
              <a:spLocks/>
            </p:cNvSpPr>
            <p:nvPr/>
          </p:nvSpPr>
          <p:spPr bwMode="auto">
            <a:xfrm>
              <a:off x="536" y="2880"/>
              <a:ext cx="5493" cy="397"/>
            </a:xfrm>
            <a:custGeom>
              <a:avLst/>
              <a:gdLst/>
              <a:ahLst/>
              <a:cxnLst>
                <a:cxn ang="0">
                  <a:pos x="0" y="0"/>
                </a:cxn>
                <a:cxn ang="0">
                  <a:pos x="5492" y="0"/>
                </a:cxn>
                <a:cxn ang="0">
                  <a:pos x="5492" y="396"/>
                </a:cxn>
                <a:cxn ang="0">
                  <a:pos x="0" y="396"/>
                </a:cxn>
                <a:cxn ang="0">
                  <a:pos x="0" y="0"/>
                </a:cxn>
              </a:cxnLst>
              <a:rect l="0" t="0" r="r" b="b"/>
              <a:pathLst>
                <a:path w="5493" h="397">
                  <a:moveTo>
                    <a:pt x="0" y="0"/>
                  </a:moveTo>
                  <a:lnTo>
                    <a:pt x="5492" y="0"/>
                  </a:lnTo>
                  <a:lnTo>
                    <a:pt x="5492" y="396"/>
                  </a:lnTo>
                  <a:lnTo>
                    <a:pt x="0" y="396"/>
                  </a:lnTo>
                  <a:lnTo>
                    <a:pt x="0" y="0"/>
                  </a:lnTo>
                  <a:close/>
                </a:path>
              </a:pathLst>
            </a:custGeom>
            <a:solidFill>
              <a:srgbClr val="4B0082"/>
            </a:solidFill>
            <a:ln w="76200" cap="flat">
              <a:solidFill>
                <a:srgbClr val="000000"/>
              </a:solidFill>
              <a:prstDash val="solid"/>
              <a:round/>
              <a:headEnd/>
              <a:tailEnd/>
            </a:ln>
            <a:effectLst/>
          </p:spPr>
          <p:txBody>
            <a:bodyPr wrap="none" anchor="ctr"/>
            <a:lstStyle/>
            <a:p>
              <a:endParaRPr lang="en-US"/>
            </a:p>
          </p:txBody>
        </p:sp>
        <p:sp>
          <p:nvSpPr>
            <p:cNvPr id="23567" name="Text Box 15"/>
            <p:cNvSpPr txBox="1">
              <a:spLocks noChangeArrowheads="1"/>
            </p:cNvSpPr>
            <p:nvPr/>
          </p:nvSpPr>
          <p:spPr bwMode="auto">
            <a:xfrm>
              <a:off x="771" y="2900"/>
              <a:ext cx="4968" cy="352"/>
            </a:xfrm>
            <a:prstGeom prst="rect">
              <a:avLst/>
            </a:prstGeom>
            <a:noFill/>
            <a:ln w="9525">
              <a:noFill/>
              <a:miter lim="800000"/>
              <a:headEnd/>
              <a:tailEnd/>
            </a:ln>
            <a:effectLst/>
          </p:spPr>
          <p:txBody>
            <a:bodyPr>
              <a:spAutoFit/>
            </a:bodyPr>
            <a:lstStyle/>
            <a:p>
              <a:pPr algn="ctr"/>
              <a:r>
                <a:rPr lang="en-GB" sz="3000">
                  <a:solidFill>
                    <a:srgbClr val="000000"/>
                  </a:solidFill>
                  <a:latin typeface="Times New Roman - 16"/>
                </a:rPr>
                <a:t> </a:t>
              </a:r>
            </a:p>
          </p:txBody>
        </p:sp>
      </p:grpSp>
      <p:grpSp>
        <p:nvGrpSpPr>
          <p:cNvPr id="23571" name="Group 19"/>
          <p:cNvGrpSpPr>
            <a:grpSpLocks/>
          </p:cNvGrpSpPr>
          <p:nvPr/>
        </p:nvGrpSpPr>
        <p:grpSpPr bwMode="auto">
          <a:xfrm>
            <a:off x="850900" y="5422900"/>
            <a:ext cx="8720138" cy="630238"/>
            <a:chOff x="536" y="3416"/>
            <a:chExt cx="5493" cy="397"/>
          </a:xfrm>
        </p:grpSpPr>
        <p:sp>
          <p:nvSpPr>
            <p:cNvPr id="23569" name="Freeform 17"/>
            <p:cNvSpPr>
              <a:spLocks/>
            </p:cNvSpPr>
            <p:nvPr/>
          </p:nvSpPr>
          <p:spPr bwMode="auto">
            <a:xfrm>
              <a:off x="536" y="3416"/>
              <a:ext cx="5493" cy="397"/>
            </a:xfrm>
            <a:custGeom>
              <a:avLst/>
              <a:gdLst/>
              <a:ahLst/>
              <a:cxnLst>
                <a:cxn ang="0">
                  <a:pos x="0" y="0"/>
                </a:cxn>
                <a:cxn ang="0">
                  <a:pos x="5492" y="0"/>
                </a:cxn>
                <a:cxn ang="0">
                  <a:pos x="5492" y="396"/>
                </a:cxn>
                <a:cxn ang="0">
                  <a:pos x="0" y="396"/>
                </a:cxn>
                <a:cxn ang="0">
                  <a:pos x="0" y="0"/>
                </a:cxn>
              </a:cxnLst>
              <a:rect l="0" t="0" r="r" b="b"/>
              <a:pathLst>
                <a:path w="5493" h="397">
                  <a:moveTo>
                    <a:pt x="0" y="0"/>
                  </a:moveTo>
                  <a:lnTo>
                    <a:pt x="5492" y="0"/>
                  </a:lnTo>
                  <a:lnTo>
                    <a:pt x="5492" y="396"/>
                  </a:lnTo>
                  <a:lnTo>
                    <a:pt x="0" y="396"/>
                  </a:lnTo>
                  <a:lnTo>
                    <a:pt x="0" y="0"/>
                  </a:lnTo>
                  <a:close/>
                </a:path>
              </a:pathLst>
            </a:custGeom>
            <a:solidFill>
              <a:srgbClr val="4B0082"/>
            </a:solidFill>
            <a:ln w="76200" cap="flat">
              <a:solidFill>
                <a:srgbClr val="000000"/>
              </a:solidFill>
              <a:prstDash val="solid"/>
              <a:round/>
              <a:headEnd/>
              <a:tailEnd/>
            </a:ln>
            <a:effectLst/>
          </p:spPr>
          <p:txBody>
            <a:bodyPr wrap="none" anchor="ctr"/>
            <a:lstStyle/>
            <a:p>
              <a:endParaRPr lang="en-US"/>
            </a:p>
          </p:txBody>
        </p:sp>
        <p:sp>
          <p:nvSpPr>
            <p:cNvPr id="23570" name="Text Box 18"/>
            <p:cNvSpPr txBox="1">
              <a:spLocks noChangeArrowheads="1"/>
            </p:cNvSpPr>
            <p:nvPr/>
          </p:nvSpPr>
          <p:spPr bwMode="auto">
            <a:xfrm>
              <a:off x="771" y="3436"/>
              <a:ext cx="4968" cy="352"/>
            </a:xfrm>
            <a:prstGeom prst="rect">
              <a:avLst/>
            </a:prstGeom>
            <a:noFill/>
            <a:ln w="9525">
              <a:noFill/>
              <a:miter lim="800000"/>
              <a:headEnd/>
              <a:tailEnd/>
            </a:ln>
            <a:effectLst/>
          </p:spPr>
          <p:txBody>
            <a:bodyPr>
              <a:spAutoFit/>
            </a:bodyPr>
            <a:lstStyle/>
            <a:p>
              <a:pPr algn="ctr"/>
              <a:r>
                <a:rPr lang="en-GB" sz="3000">
                  <a:solidFill>
                    <a:srgbClr val="000000"/>
                  </a:solidFill>
                  <a:latin typeface="Times New Roman - 16"/>
                </a:rPr>
                <a:t> </a:t>
              </a:r>
            </a:p>
          </p:txBody>
        </p:sp>
      </p:grpSp>
      <p:grpSp>
        <p:nvGrpSpPr>
          <p:cNvPr id="23574" name="Group 22"/>
          <p:cNvGrpSpPr>
            <a:grpSpLocks/>
          </p:cNvGrpSpPr>
          <p:nvPr/>
        </p:nvGrpSpPr>
        <p:grpSpPr bwMode="auto">
          <a:xfrm>
            <a:off x="1308100" y="114300"/>
            <a:ext cx="7778750" cy="971550"/>
            <a:chOff x="824" y="72"/>
            <a:chExt cx="4900" cy="612"/>
          </a:xfrm>
        </p:grpSpPr>
        <p:sp>
          <p:nvSpPr>
            <p:cNvPr id="23572" name="Freeform 20"/>
            <p:cNvSpPr>
              <a:spLocks/>
            </p:cNvSpPr>
            <p:nvPr/>
          </p:nvSpPr>
          <p:spPr bwMode="auto">
            <a:xfrm>
              <a:off x="824" y="72"/>
              <a:ext cx="4900" cy="612"/>
            </a:xfrm>
            <a:custGeom>
              <a:avLst/>
              <a:gdLst/>
              <a:ahLst/>
              <a:cxnLst>
                <a:cxn ang="0">
                  <a:pos x="0" y="0"/>
                </a:cxn>
                <a:cxn ang="0">
                  <a:pos x="4899" y="0"/>
                </a:cxn>
                <a:cxn ang="0">
                  <a:pos x="4899" y="611"/>
                </a:cxn>
                <a:cxn ang="0">
                  <a:pos x="0" y="611"/>
                </a:cxn>
                <a:cxn ang="0">
                  <a:pos x="0" y="0"/>
                </a:cxn>
              </a:cxnLst>
              <a:rect l="0" t="0" r="r" b="b"/>
              <a:pathLst>
                <a:path w="4900" h="612">
                  <a:moveTo>
                    <a:pt x="0" y="0"/>
                  </a:moveTo>
                  <a:lnTo>
                    <a:pt x="4899" y="0"/>
                  </a:lnTo>
                  <a:lnTo>
                    <a:pt x="4899" y="611"/>
                  </a:lnTo>
                  <a:lnTo>
                    <a:pt x="0" y="611"/>
                  </a:lnTo>
                  <a:lnTo>
                    <a:pt x="0" y="0"/>
                  </a:lnTo>
                  <a:close/>
                </a:path>
              </a:pathLst>
            </a:custGeom>
            <a:solidFill>
              <a:srgbClr val="4B0082"/>
            </a:solidFill>
            <a:ln w="76200" cap="flat">
              <a:solidFill>
                <a:srgbClr val="000000"/>
              </a:solidFill>
              <a:prstDash val="solid"/>
              <a:round/>
              <a:headEnd/>
              <a:tailEnd/>
            </a:ln>
            <a:effectLst/>
          </p:spPr>
          <p:txBody>
            <a:bodyPr wrap="none" anchor="ctr"/>
            <a:lstStyle/>
            <a:p>
              <a:endParaRPr lang="en-US"/>
            </a:p>
          </p:txBody>
        </p:sp>
        <p:sp>
          <p:nvSpPr>
            <p:cNvPr id="23573" name="Text Box 21"/>
            <p:cNvSpPr txBox="1">
              <a:spLocks noChangeArrowheads="1"/>
            </p:cNvSpPr>
            <p:nvPr/>
          </p:nvSpPr>
          <p:spPr bwMode="auto">
            <a:xfrm>
              <a:off x="1029" y="103"/>
              <a:ext cx="4440" cy="544"/>
            </a:xfrm>
            <a:prstGeom prst="rect">
              <a:avLst/>
            </a:prstGeom>
            <a:noFill/>
            <a:ln w="9525">
              <a:noFill/>
              <a:miter lim="800000"/>
              <a:headEnd/>
              <a:tailEnd/>
            </a:ln>
            <a:effectLst/>
          </p:spPr>
          <p:txBody>
            <a:bodyPr>
              <a:spAutoFit/>
            </a:bodyPr>
            <a:lstStyle/>
            <a:p>
              <a:pPr algn="ctr"/>
              <a:r>
                <a:rPr lang="en-GB" sz="4700">
                  <a:solidFill>
                    <a:srgbClr val="000000"/>
                  </a:solidFill>
                  <a:latin typeface="Times New Roman - 16"/>
                </a:rPr>
                <a:t> </a:t>
              </a:r>
            </a:p>
          </p:txBody>
        </p:sp>
      </p:grpSp>
      <p:sp>
        <p:nvSpPr>
          <p:cNvPr id="23575" name="Text Box 23"/>
          <p:cNvSpPr txBox="1">
            <a:spLocks noChangeArrowheads="1"/>
          </p:cNvSpPr>
          <p:nvPr/>
        </p:nvSpPr>
        <p:spPr bwMode="auto">
          <a:xfrm>
            <a:off x="939800" y="1549400"/>
            <a:ext cx="558800" cy="355600"/>
          </a:xfrm>
          <a:prstGeom prst="rect">
            <a:avLst/>
          </a:prstGeom>
          <a:noFill/>
          <a:ln w="9525">
            <a:noFill/>
            <a:miter lim="800000"/>
            <a:headEnd/>
            <a:tailEnd/>
          </a:ln>
          <a:effectLst/>
        </p:spPr>
        <p:txBody>
          <a:bodyPr>
            <a:spAutoFit/>
          </a:bodyPr>
          <a:lstStyle/>
          <a:p>
            <a:r>
              <a:rPr lang="en-GB" sz="2000" b="1">
                <a:solidFill>
                  <a:srgbClr val="FFFFFF"/>
                </a:solidFill>
                <a:latin typeface="Bookman Old Style - 20"/>
              </a:rPr>
              <a:t>A</a:t>
            </a:r>
          </a:p>
        </p:txBody>
      </p:sp>
      <p:sp>
        <p:nvSpPr>
          <p:cNvPr id="23576" name="Text Box 24"/>
          <p:cNvSpPr txBox="1">
            <a:spLocks noChangeArrowheads="1"/>
          </p:cNvSpPr>
          <p:nvPr/>
        </p:nvSpPr>
        <p:spPr bwMode="auto">
          <a:xfrm>
            <a:off x="939800" y="2349500"/>
            <a:ext cx="558800" cy="355600"/>
          </a:xfrm>
          <a:prstGeom prst="rect">
            <a:avLst/>
          </a:prstGeom>
          <a:noFill/>
          <a:ln w="9525">
            <a:noFill/>
            <a:miter lim="800000"/>
            <a:headEnd/>
            <a:tailEnd/>
          </a:ln>
          <a:effectLst/>
        </p:spPr>
        <p:txBody>
          <a:bodyPr>
            <a:spAutoFit/>
          </a:bodyPr>
          <a:lstStyle/>
          <a:p>
            <a:r>
              <a:rPr lang="en-GB" sz="1900" b="1">
                <a:solidFill>
                  <a:srgbClr val="FFFFFF"/>
                </a:solidFill>
                <a:latin typeface="Bookman Old Style - 20"/>
              </a:rPr>
              <a:t>B</a:t>
            </a:r>
          </a:p>
        </p:txBody>
      </p:sp>
      <p:sp>
        <p:nvSpPr>
          <p:cNvPr id="23577" name="Text Box 25"/>
          <p:cNvSpPr txBox="1">
            <a:spLocks noChangeArrowheads="1"/>
          </p:cNvSpPr>
          <p:nvPr/>
        </p:nvSpPr>
        <p:spPr bwMode="auto">
          <a:xfrm>
            <a:off x="914400" y="3175000"/>
            <a:ext cx="558800" cy="346075"/>
          </a:xfrm>
          <a:prstGeom prst="rect">
            <a:avLst/>
          </a:prstGeom>
          <a:noFill/>
          <a:ln w="9525">
            <a:noFill/>
            <a:miter lim="800000"/>
            <a:headEnd/>
            <a:tailEnd/>
          </a:ln>
          <a:effectLst/>
        </p:spPr>
        <p:txBody>
          <a:bodyPr>
            <a:spAutoFit/>
          </a:bodyPr>
          <a:lstStyle/>
          <a:p>
            <a:r>
              <a:rPr lang="en-GB" sz="1900" b="1">
                <a:solidFill>
                  <a:srgbClr val="FFFFFF"/>
                </a:solidFill>
                <a:latin typeface="Bookman Old Style - 20"/>
              </a:rPr>
              <a:t>C</a:t>
            </a:r>
          </a:p>
        </p:txBody>
      </p:sp>
      <p:sp>
        <p:nvSpPr>
          <p:cNvPr id="23578" name="Text Box 26"/>
          <p:cNvSpPr txBox="1">
            <a:spLocks noChangeArrowheads="1"/>
          </p:cNvSpPr>
          <p:nvPr/>
        </p:nvSpPr>
        <p:spPr bwMode="auto">
          <a:xfrm>
            <a:off x="901700" y="3962400"/>
            <a:ext cx="584200" cy="355600"/>
          </a:xfrm>
          <a:prstGeom prst="rect">
            <a:avLst/>
          </a:prstGeom>
          <a:noFill/>
          <a:ln w="9525">
            <a:noFill/>
            <a:miter lim="800000"/>
            <a:headEnd/>
            <a:tailEnd/>
          </a:ln>
          <a:effectLst/>
        </p:spPr>
        <p:txBody>
          <a:bodyPr>
            <a:spAutoFit/>
          </a:bodyPr>
          <a:lstStyle/>
          <a:p>
            <a:r>
              <a:rPr lang="en-GB" sz="2000" b="1">
                <a:solidFill>
                  <a:srgbClr val="FFFFFF"/>
                </a:solidFill>
                <a:latin typeface="Bookman Old Style - 20"/>
              </a:rPr>
              <a:t>D</a:t>
            </a:r>
          </a:p>
        </p:txBody>
      </p:sp>
      <p:sp>
        <p:nvSpPr>
          <p:cNvPr id="23579" name="Text Box 27"/>
          <p:cNvSpPr txBox="1">
            <a:spLocks noChangeArrowheads="1"/>
          </p:cNvSpPr>
          <p:nvPr/>
        </p:nvSpPr>
        <p:spPr bwMode="auto">
          <a:xfrm>
            <a:off x="863600" y="4724400"/>
            <a:ext cx="584200" cy="365125"/>
          </a:xfrm>
          <a:prstGeom prst="rect">
            <a:avLst/>
          </a:prstGeom>
          <a:noFill/>
          <a:ln w="9525">
            <a:noFill/>
            <a:miter lim="800000"/>
            <a:headEnd/>
            <a:tailEnd/>
          </a:ln>
          <a:effectLst/>
        </p:spPr>
        <p:txBody>
          <a:bodyPr>
            <a:spAutoFit/>
          </a:bodyPr>
          <a:lstStyle/>
          <a:p>
            <a:r>
              <a:rPr lang="en-GB" sz="2000" b="1">
                <a:solidFill>
                  <a:srgbClr val="FFFFFF"/>
                </a:solidFill>
                <a:latin typeface="Bookman Old Style - 20"/>
              </a:rPr>
              <a:t>E</a:t>
            </a:r>
          </a:p>
        </p:txBody>
      </p:sp>
      <p:sp>
        <p:nvSpPr>
          <p:cNvPr id="23580" name="Text Box 28"/>
          <p:cNvSpPr txBox="1">
            <a:spLocks noChangeArrowheads="1"/>
          </p:cNvSpPr>
          <p:nvPr/>
        </p:nvSpPr>
        <p:spPr bwMode="auto">
          <a:xfrm>
            <a:off x="863600" y="5549900"/>
            <a:ext cx="584200" cy="376238"/>
          </a:xfrm>
          <a:prstGeom prst="rect">
            <a:avLst/>
          </a:prstGeom>
          <a:noFill/>
          <a:ln w="9525">
            <a:noFill/>
            <a:miter lim="800000"/>
            <a:headEnd/>
            <a:tailEnd/>
          </a:ln>
          <a:effectLst/>
        </p:spPr>
        <p:txBody>
          <a:bodyPr>
            <a:spAutoFit/>
          </a:bodyPr>
          <a:lstStyle/>
          <a:p>
            <a:r>
              <a:rPr lang="en-GB" sz="2100" b="1">
                <a:solidFill>
                  <a:srgbClr val="FFFFFF"/>
                </a:solidFill>
                <a:latin typeface="Bookman Old Style - 20"/>
              </a:rPr>
              <a:t>F</a:t>
            </a:r>
          </a:p>
        </p:txBody>
      </p:sp>
      <p:sp>
        <p:nvSpPr>
          <p:cNvPr id="23581" name="Text Box 29"/>
          <p:cNvSpPr txBox="1">
            <a:spLocks noChangeArrowheads="1"/>
          </p:cNvSpPr>
          <p:nvPr/>
        </p:nvSpPr>
        <p:spPr bwMode="auto">
          <a:xfrm>
            <a:off x="2057400" y="228600"/>
            <a:ext cx="7010400" cy="712788"/>
          </a:xfrm>
          <a:prstGeom prst="rect">
            <a:avLst/>
          </a:prstGeom>
          <a:noFill/>
          <a:ln w="9525">
            <a:noFill/>
            <a:miter lim="800000"/>
            <a:headEnd/>
            <a:tailEnd/>
          </a:ln>
          <a:effectLst/>
        </p:spPr>
        <p:txBody>
          <a:bodyPr>
            <a:spAutoFit/>
          </a:bodyPr>
          <a:lstStyle/>
          <a:p>
            <a:r>
              <a:rPr lang="en-GB" sz="2100">
                <a:solidFill>
                  <a:srgbClr val="FFFFFF"/>
                </a:solidFill>
                <a:latin typeface="Arial - 72"/>
              </a:rPr>
              <a:t>Working with a partner, rank the following factors in terms of _____________   e.g. value,importance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7FFFD4"/>
        </a:solidFill>
        <a:effectLst/>
      </p:bgPr>
    </p:bg>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2501900" y="304800"/>
            <a:ext cx="5765800" cy="930275"/>
          </a:xfrm>
          <a:prstGeom prst="rect">
            <a:avLst/>
          </a:prstGeom>
          <a:noFill/>
          <a:ln w="9525">
            <a:noFill/>
            <a:miter lim="800000"/>
            <a:headEnd/>
            <a:tailEnd/>
          </a:ln>
          <a:effectLst/>
        </p:spPr>
        <p:txBody>
          <a:bodyPr>
            <a:spAutoFit/>
          </a:bodyPr>
          <a:lstStyle/>
          <a:p>
            <a:pPr algn="ctr"/>
            <a:r>
              <a:rPr lang="en-GB" sz="5200">
                <a:solidFill>
                  <a:srgbClr val="0000FF"/>
                </a:solidFill>
                <a:latin typeface="Arial - 72"/>
              </a:rPr>
              <a:t>Alphabet Line</a:t>
            </a:r>
          </a:p>
        </p:txBody>
      </p:sp>
      <p:sp>
        <p:nvSpPr>
          <p:cNvPr id="24579" name="Oval 3"/>
          <p:cNvSpPr>
            <a:spLocks noChangeArrowheads="1"/>
          </p:cNvSpPr>
          <p:nvPr/>
        </p:nvSpPr>
        <p:spPr bwMode="auto">
          <a:xfrm>
            <a:off x="2806700" y="38100"/>
            <a:ext cx="4965700" cy="1447800"/>
          </a:xfrm>
          <a:prstGeom prst="ellipse">
            <a:avLst/>
          </a:prstGeom>
          <a:solidFill>
            <a:srgbClr val="FFFF00"/>
          </a:solidFill>
          <a:ln w="38100">
            <a:solidFill>
              <a:srgbClr val="000000"/>
            </a:solidFill>
            <a:round/>
            <a:headEnd/>
            <a:tailEnd/>
          </a:ln>
          <a:effectLst/>
        </p:spPr>
        <p:txBody>
          <a:bodyPr wrap="none" anchor="ctr"/>
          <a:lstStyle/>
          <a:p>
            <a:endParaRPr lang="en-US"/>
          </a:p>
        </p:txBody>
      </p:sp>
      <p:sp>
        <p:nvSpPr>
          <p:cNvPr id="24580" name="Text Box 4"/>
          <p:cNvSpPr txBox="1">
            <a:spLocks noChangeArrowheads="1"/>
          </p:cNvSpPr>
          <p:nvPr/>
        </p:nvSpPr>
        <p:spPr bwMode="auto">
          <a:xfrm>
            <a:off x="635000" y="1651000"/>
            <a:ext cx="9626600" cy="6324600"/>
          </a:xfrm>
          <a:prstGeom prst="rect">
            <a:avLst/>
          </a:prstGeom>
          <a:noFill/>
          <a:ln w="9525">
            <a:noFill/>
            <a:miter lim="800000"/>
            <a:headEnd/>
            <a:tailEnd/>
          </a:ln>
          <a:effectLst/>
        </p:spPr>
        <p:txBody>
          <a:bodyPr>
            <a:spAutoFit/>
          </a:bodyPr>
          <a:lstStyle/>
          <a:p>
            <a:pPr algn="ctr"/>
            <a:r>
              <a:rPr lang="en-GB" sz="3400">
                <a:solidFill>
                  <a:srgbClr val="0000FF"/>
                </a:solidFill>
                <a:latin typeface="Arial - 36"/>
              </a:rPr>
              <a:t>We need 5 volunteers for our starter / plenary!</a:t>
            </a:r>
          </a:p>
          <a:p>
            <a:pPr algn="ctr"/>
            <a:endParaRPr lang="en-GB" sz="3400">
              <a:solidFill>
                <a:srgbClr val="0000FF"/>
              </a:solidFill>
              <a:latin typeface="Arial - 36"/>
            </a:endParaRPr>
          </a:p>
          <a:p>
            <a:pPr algn="ctr"/>
            <a:r>
              <a:rPr lang="en-GB" sz="3400">
                <a:solidFill>
                  <a:srgbClr val="0000FF"/>
                </a:solidFill>
                <a:latin typeface="Arial - 36"/>
              </a:rPr>
              <a:t>Us</a:t>
            </a:r>
            <a:r>
              <a:rPr lang="en-GB" sz="3400">
                <a:solidFill>
                  <a:srgbClr val="A52A00"/>
                </a:solidFill>
                <a:latin typeface="Arial - 36"/>
              </a:rPr>
              <a:t>ing consecutive letters of the alphabet they need to come out to the front &amp; take it in turns to shout out key words linked to our topic __________________ </a:t>
            </a:r>
          </a:p>
          <a:p>
            <a:pPr algn="ctr"/>
            <a:endParaRPr lang="en-GB" sz="3400">
              <a:solidFill>
                <a:srgbClr val="A52A00"/>
              </a:solidFill>
              <a:latin typeface="Arial - 36"/>
            </a:endParaRPr>
          </a:p>
          <a:p>
            <a:pPr algn="ctr"/>
            <a:r>
              <a:rPr lang="en-GB" sz="3400">
                <a:solidFill>
                  <a:srgbClr val="A52A00"/>
                </a:solidFill>
                <a:latin typeface="Arial - 36"/>
              </a:rPr>
              <a:t>It</a:t>
            </a:r>
            <a:r>
              <a:rPr lang="en-GB" sz="2600">
                <a:solidFill>
                  <a:srgbClr val="0000FF"/>
                </a:solidFill>
                <a:latin typeface="Arial - 28"/>
              </a:rPr>
              <a:t>'s very easy - if we were doing the Middle Ages, you could start with </a:t>
            </a:r>
          </a:p>
          <a:p>
            <a:pPr algn="ctr"/>
            <a:endParaRPr lang="en-GB" sz="2600">
              <a:solidFill>
                <a:srgbClr val="0000FF"/>
              </a:solidFill>
              <a:latin typeface="Arial - 28"/>
            </a:endParaRPr>
          </a:p>
          <a:p>
            <a:r>
              <a:rPr lang="en-GB" sz="2600">
                <a:solidFill>
                  <a:srgbClr val="0000FF"/>
                </a:solidFill>
                <a:latin typeface="Arial - 28"/>
              </a:rPr>
              <a:t>		</a:t>
            </a:r>
            <a:r>
              <a:rPr lang="en-GB" sz="3400">
                <a:solidFill>
                  <a:srgbClr val="FF0000"/>
                </a:solidFill>
                <a:latin typeface="Arial - 36"/>
              </a:rPr>
              <a:t>				A - Arrow</a:t>
            </a:r>
          </a:p>
          <a:p>
            <a:r>
              <a:rPr lang="en-GB" sz="3400">
                <a:solidFill>
                  <a:srgbClr val="FF0000"/>
                </a:solidFill>
                <a:latin typeface="Arial - 36"/>
              </a:rPr>
              <a:t>						B - Battle</a:t>
            </a:r>
          </a:p>
          <a:p>
            <a:r>
              <a:rPr lang="en-GB" sz="3400">
                <a:solidFill>
                  <a:srgbClr val="FF0000"/>
                </a:solidFill>
                <a:latin typeface="Arial - 36"/>
              </a:rPr>
              <a:t>						C - Conqueror</a:t>
            </a:r>
          </a:p>
        </p:txBody>
      </p:sp>
      <p:sp>
        <p:nvSpPr>
          <p:cNvPr id="24581" name="Text Box 5"/>
          <p:cNvSpPr txBox="1">
            <a:spLocks noChangeArrowheads="1"/>
          </p:cNvSpPr>
          <p:nvPr/>
        </p:nvSpPr>
        <p:spPr bwMode="auto">
          <a:xfrm>
            <a:off x="2501900" y="482600"/>
            <a:ext cx="5562600" cy="623888"/>
          </a:xfrm>
          <a:prstGeom prst="rect">
            <a:avLst/>
          </a:prstGeom>
          <a:noFill/>
          <a:ln w="9525">
            <a:noFill/>
            <a:miter lim="800000"/>
            <a:headEnd/>
            <a:tailEnd/>
          </a:ln>
          <a:effectLst/>
        </p:spPr>
        <p:txBody>
          <a:bodyPr>
            <a:spAutoFit/>
          </a:bodyPr>
          <a:lstStyle/>
          <a:p>
            <a:pPr algn="ctr"/>
            <a:r>
              <a:rPr lang="en-GB" sz="3400">
                <a:solidFill>
                  <a:srgbClr val="0000FF"/>
                </a:solidFill>
                <a:latin typeface="Arial - 48"/>
              </a:rPr>
              <a:t>Alphabet Line</a:t>
            </a:r>
          </a:p>
        </p:txBody>
      </p:sp>
      <p:grpSp>
        <p:nvGrpSpPr>
          <p:cNvPr id="24584" name="Group 8"/>
          <p:cNvGrpSpPr>
            <a:grpSpLocks/>
          </p:cNvGrpSpPr>
          <p:nvPr/>
        </p:nvGrpSpPr>
        <p:grpSpPr bwMode="auto">
          <a:xfrm>
            <a:off x="2667000" y="6057900"/>
            <a:ext cx="5095875" cy="1814513"/>
            <a:chOff x="1680" y="3816"/>
            <a:chExt cx="3210" cy="1143"/>
          </a:xfrm>
        </p:grpSpPr>
        <p:sp>
          <p:nvSpPr>
            <p:cNvPr id="24582" name="Freeform 6"/>
            <p:cNvSpPr>
              <a:spLocks/>
            </p:cNvSpPr>
            <p:nvPr/>
          </p:nvSpPr>
          <p:spPr bwMode="auto">
            <a:xfrm>
              <a:off x="1680" y="3816"/>
              <a:ext cx="3210" cy="1143"/>
            </a:xfrm>
            <a:custGeom>
              <a:avLst/>
              <a:gdLst/>
              <a:ahLst/>
              <a:cxnLst>
                <a:cxn ang="0">
                  <a:pos x="0" y="0"/>
                </a:cxn>
                <a:cxn ang="0">
                  <a:pos x="3209" y="0"/>
                </a:cxn>
                <a:cxn ang="0">
                  <a:pos x="3209" y="1142"/>
                </a:cxn>
                <a:cxn ang="0">
                  <a:pos x="0" y="1142"/>
                </a:cxn>
                <a:cxn ang="0">
                  <a:pos x="0" y="0"/>
                </a:cxn>
              </a:cxnLst>
              <a:rect l="0" t="0" r="r" b="b"/>
              <a:pathLst>
                <a:path w="3210" h="1143">
                  <a:moveTo>
                    <a:pt x="0" y="0"/>
                  </a:moveTo>
                  <a:lnTo>
                    <a:pt x="3209" y="0"/>
                  </a:lnTo>
                  <a:lnTo>
                    <a:pt x="3209" y="1142"/>
                  </a:lnTo>
                  <a:lnTo>
                    <a:pt x="0" y="1142"/>
                  </a:lnTo>
                  <a:lnTo>
                    <a:pt x="0" y="0"/>
                  </a:lnTo>
                  <a:close/>
                </a:path>
              </a:pathLst>
            </a:custGeom>
            <a:solidFill>
              <a:schemeClr val="accent1">
                <a:alpha val="999"/>
              </a:schemeClr>
            </a:solidFill>
            <a:ln w="38100" cap="flat">
              <a:solidFill>
                <a:srgbClr val="0000FF"/>
              </a:solidFill>
              <a:prstDash val="solid"/>
              <a:round/>
              <a:headEnd/>
              <a:tailEnd/>
            </a:ln>
            <a:effectLst/>
          </p:spPr>
          <p:txBody>
            <a:bodyPr wrap="none" anchor="ctr"/>
            <a:lstStyle/>
            <a:p>
              <a:endParaRPr lang="en-US"/>
            </a:p>
          </p:txBody>
        </p:sp>
        <p:sp>
          <p:nvSpPr>
            <p:cNvPr id="24583" name="Text Box 7"/>
            <p:cNvSpPr txBox="1">
              <a:spLocks noChangeArrowheads="1"/>
            </p:cNvSpPr>
            <p:nvPr/>
          </p:nvSpPr>
          <p:spPr bwMode="auto">
            <a:xfrm>
              <a:off x="1800" y="3873"/>
              <a:ext cx="2936" cy="1016"/>
            </a:xfrm>
            <a:prstGeom prst="rect">
              <a:avLst/>
            </a:prstGeom>
            <a:noFill/>
            <a:ln w="9525">
              <a:noFill/>
              <a:miter lim="800000"/>
              <a:headEnd/>
              <a:tailEnd/>
            </a:ln>
            <a:effectLst/>
          </p:spPr>
          <p:txBody>
            <a:bodyPr>
              <a:spAutoFit/>
            </a:bodyPr>
            <a:lstStyle/>
            <a:p>
              <a:pPr algn="ctr"/>
              <a:r>
                <a:rPr lang="en-GB" sz="9200">
                  <a:solidFill>
                    <a:srgbClr val="0000FF"/>
                  </a:solidFill>
                  <a:latin typeface="Arial - 24"/>
                </a:rPr>
                <a:t> </a:t>
              </a:r>
            </a:p>
          </p:txBody>
        </p:sp>
      </p:grpSp>
      <p:pic>
        <p:nvPicPr>
          <p:cNvPr id="24585" name="Picture 9" descr="clipboard(9)"/>
          <p:cNvPicPr>
            <a:picLocks noChangeAspect="1" noChangeArrowheads="1"/>
          </p:cNvPicPr>
          <p:nvPr/>
        </p:nvPicPr>
        <p:blipFill>
          <a:blip r:embed="rId2" cstate="print"/>
          <a:srcRect/>
          <a:stretch>
            <a:fillRect/>
          </a:stretch>
        </p:blipFill>
        <p:spPr bwMode="auto">
          <a:xfrm>
            <a:off x="8483600" y="190500"/>
            <a:ext cx="998538" cy="1381125"/>
          </a:xfrm>
          <a:prstGeom prst="rect">
            <a:avLst/>
          </a:prstGeom>
          <a:noFill/>
          <a:ln w="9525">
            <a:noFill/>
            <a:miter lim="800000"/>
            <a:headEnd/>
            <a:tailEnd/>
          </a:ln>
          <a:effectLst/>
        </p:spPr>
      </p:pic>
      <p:pic>
        <p:nvPicPr>
          <p:cNvPr id="24586" name="Picture 10" descr="clipboard(9)"/>
          <p:cNvPicPr>
            <a:picLocks noChangeAspect="1" noChangeArrowheads="1"/>
          </p:cNvPicPr>
          <p:nvPr/>
        </p:nvPicPr>
        <p:blipFill>
          <a:blip r:embed="rId3" cstate="print"/>
          <a:srcRect/>
          <a:stretch>
            <a:fillRect/>
          </a:stretch>
        </p:blipFill>
        <p:spPr bwMode="auto">
          <a:xfrm>
            <a:off x="469900" y="127000"/>
            <a:ext cx="1020763" cy="1409700"/>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40E0D0"/>
        </a:solidFill>
        <a:effectLst/>
      </p:bgPr>
    </p:bg>
    <p:spTree>
      <p:nvGrpSpPr>
        <p:cNvPr id="1" name=""/>
        <p:cNvGrpSpPr/>
        <p:nvPr/>
      </p:nvGrpSpPr>
      <p:grpSpPr>
        <a:xfrm>
          <a:off x="0" y="0"/>
          <a:ext cx="0" cy="0"/>
          <a:chOff x="0" y="0"/>
          <a:chExt cx="0" cy="0"/>
        </a:xfrm>
      </p:grpSpPr>
      <p:sp>
        <p:nvSpPr>
          <p:cNvPr id="25602" name="Freeform 2"/>
          <p:cNvSpPr>
            <a:spLocks/>
          </p:cNvSpPr>
          <p:nvPr/>
        </p:nvSpPr>
        <p:spPr bwMode="auto">
          <a:xfrm>
            <a:off x="7035800" y="990600"/>
            <a:ext cx="3036888" cy="712788"/>
          </a:xfrm>
          <a:custGeom>
            <a:avLst/>
            <a:gdLst/>
            <a:ahLst/>
            <a:cxnLst>
              <a:cxn ang="0">
                <a:pos x="0" y="0"/>
              </a:cxn>
              <a:cxn ang="0">
                <a:pos x="1912" y="0"/>
              </a:cxn>
              <a:cxn ang="0">
                <a:pos x="1912" y="448"/>
              </a:cxn>
              <a:cxn ang="0">
                <a:pos x="0" y="448"/>
              </a:cxn>
              <a:cxn ang="0">
                <a:pos x="0" y="0"/>
              </a:cxn>
            </a:cxnLst>
            <a:rect l="0" t="0" r="r" b="b"/>
            <a:pathLst>
              <a:path w="1913" h="449">
                <a:moveTo>
                  <a:pt x="0" y="0"/>
                </a:moveTo>
                <a:lnTo>
                  <a:pt x="1912" y="0"/>
                </a:lnTo>
                <a:lnTo>
                  <a:pt x="1912" y="448"/>
                </a:lnTo>
                <a:lnTo>
                  <a:pt x="0" y="448"/>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25603" name="Freeform 3"/>
          <p:cNvSpPr>
            <a:spLocks/>
          </p:cNvSpPr>
          <p:nvPr/>
        </p:nvSpPr>
        <p:spPr bwMode="auto">
          <a:xfrm>
            <a:off x="2984500" y="1003300"/>
            <a:ext cx="3960813" cy="706438"/>
          </a:xfrm>
          <a:custGeom>
            <a:avLst/>
            <a:gdLst/>
            <a:ahLst/>
            <a:cxnLst>
              <a:cxn ang="0">
                <a:pos x="0" y="0"/>
              </a:cxn>
              <a:cxn ang="0">
                <a:pos x="2494" y="0"/>
              </a:cxn>
              <a:cxn ang="0">
                <a:pos x="2494" y="444"/>
              </a:cxn>
              <a:cxn ang="0">
                <a:pos x="0" y="444"/>
              </a:cxn>
              <a:cxn ang="0">
                <a:pos x="0" y="0"/>
              </a:cxn>
            </a:cxnLst>
            <a:rect l="0" t="0" r="r" b="b"/>
            <a:pathLst>
              <a:path w="2495" h="445">
                <a:moveTo>
                  <a:pt x="0" y="0"/>
                </a:moveTo>
                <a:lnTo>
                  <a:pt x="2494" y="0"/>
                </a:lnTo>
                <a:lnTo>
                  <a:pt x="2494" y="444"/>
                </a:lnTo>
                <a:lnTo>
                  <a:pt x="0" y="444"/>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25604" name="Freeform 4"/>
          <p:cNvSpPr>
            <a:spLocks/>
          </p:cNvSpPr>
          <p:nvPr/>
        </p:nvSpPr>
        <p:spPr bwMode="auto">
          <a:xfrm>
            <a:off x="114300" y="990600"/>
            <a:ext cx="2719388" cy="700088"/>
          </a:xfrm>
          <a:custGeom>
            <a:avLst/>
            <a:gdLst/>
            <a:ahLst/>
            <a:cxnLst>
              <a:cxn ang="0">
                <a:pos x="0" y="0"/>
              </a:cxn>
              <a:cxn ang="0">
                <a:pos x="1712" y="0"/>
              </a:cxn>
              <a:cxn ang="0">
                <a:pos x="1712" y="440"/>
              </a:cxn>
              <a:cxn ang="0">
                <a:pos x="0" y="440"/>
              </a:cxn>
              <a:cxn ang="0">
                <a:pos x="0" y="0"/>
              </a:cxn>
            </a:cxnLst>
            <a:rect l="0" t="0" r="r" b="b"/>
            <a:pathLst>
              <a:path w="1713" h="441">
                <a:moveTo>
                  <a:pt x="0" y="0"/>
                </a:moveTo>
                <a:lnTo>
                  <a:pt x="1712" y="0"/>
                </a:lnTo>
                <a:lnTo>
                  <a:pt x="1712" y="440"/>
                </a:lnTo>
                <a:lnTo>
                  <a:pt x="0" y="440"/>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25605" name="Freeform 5"/>
          <p:cNvSpPr>
            <a:spLocks/>
          </p:cNvSpPr>
          <p:nvPr/>
        </p:nvSpPr>
        <p:spPr bwMode="auto">
          <a:xfrm>
            <a:off x="317500" y="114300"/>
            <a:ext cx="9488488" cy="788988"/>
          </a:xfrm>
          <a:custGeom>
            <a:avLst/>
            <a:gdLst/>
            <a:ahLst/>
            <a:cxnLst>
              <a:cxn ang="0">
                <a:pos x="0" y="0"/>
              </a:cxn>
              <a:cxn ang="0">
                <a:pos x="5976" y="0"/>
              </a:cxn>
              <a:cxn ang="0">
                <a:pos x="5976" y="496"/>
              </a:cxn>
              <a:cxn ang="0">
                <a:pos x="0" y="496"/>
              </a:cxn>
              <a:cxn ang="0">
                <a:pos x="0" y="0"/>
              </a:cxn>
            </a:cxnLst>
            <a:rect l="0" t="0" r="r" b="b"/>
            <a:pathLst>
              <a:path w="5977" h="497">
                <a:moveTo>
                  <a:pt x="0" y="0"/>
                </a:moveTo>
                <a:lnTo>
                  <a:pt x="5976" y="0"/>
                </a:lnTo>
                <a:lnTo>
                  <a:pt x="5976" y="496"/>
                </a:lnTo>
                <a:lnTo>
                  <a:pt x="0" y="496"/>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25606" name="Text Box 6"/>
          <p:cNvSpPr txBox="1">
            <a:spLocks noChangeArrowheads="1"/>
          </p:cNvSpPr>
          <p:nvPr/>
        </p:nvSpPr>
        <p:spPr bwMode="auto">
          <a:xfrm>
            <a:off x="685800" y="215900"/>
            <a:ext cx="8763000" cy="549275"/>
          </a:xfrm>
          <a:prstGeom prst="rect">
            <a:avLst/>
          </a:prstGeom>
          <a:noFill/>
          <a:ln w="9525">
            <a:noFill/>
            <a:miter lim="800000"/>
            <a:headEnd/>
            <a:tailEnd/>
          </a:ln>
          <a:effectLst/>
        </p:spPr>
        <p:txBody>
          <a:bodyPr>
            <a:spAutoFit/>
          </a:bodyPr>
          <a:lstStyle/>
          <a:p>
            <a:r>
              <a:rPr lang="en-GB" sz="2800" b="1">
                <a:solidFill>
                  <a:srgbClr val="005500"/>
                </a:solidFill>
                <a:latin typeface="Bookman Old Style - 16"/>
              </a:rPr>
              <a:t>Topic:_______________________________________</a:t>
            </a:r>
          </a:p>
        </p:txBody>
      </p:sp>
      <p:sp>
        <p:nvSpPr>
          <p:cNvPr id="25607" name="Line 7"/>
          <p:cNvSpPr>
            <a:spLocks noChangeShapeType="1"/>
          </p:cNvSpPr>
          <p:nvPr/>
        </p:nvSpPr>
        <p:spPr bwMode="auto">
          <a:xfrm>
            <a:off x="2971800" y="1257300"/>
            <a:ext cx="0" cy="5295900"/>
          </a:xfrm>
          <a:prstGeom prst="line">
            <a:avLst/>
          </a:prstGeom>
          <a:noFill/>
          <a:ln w="12700">
            <a:solidFill>
              <a:srgbClr val="FF0000"/>
            </a:solidFill>
            <a:round/>
            <a:headEnd type="none" w="med" len="sm"/>
            <a:tailEnd type="none" w="med" len="sm"/>
          </a:ln>
          <a:effectLst/>
        </p:spPr>
        <p:txBody>
          <a:bodyPr wrap="none" anchor="ctr"/>
          <a:lstStyle/>
          <a:p>
            <a:endParaRPr lang="en-US"/>
          </a:p>
        </p:txBody>
      </p:sp>
      <p:sp>
        <p:nvSpPr>
          <p:cNvPr id="25608" name="Line 8"/>
          <p:cNvSpPr>
            <a:spLocks noChangeShapeType="1"/>
          </p:cNvSpPr>
          <p:nvPr/>
        </p:nvSpPr>
        <p:spPr bwMode="auto">
          <a:xfrm>
            <a:off x="6946900" y="1270000"/>
            <a:ext cx="0" cy="5334000"/>
          </a:xfrm>
          <a:prstGeom prst="line">
            <a:avLst/>
          </a:prstGeom>
          <a:noFill/>
          <a:ln w="12700">
            <a:solidFill>
              <a:srgbClr val="FF0000"/>
            </a:solidFill>
            <a:round/>
            <a:headEnd type="none" w="med" len="sm"/>
            <a:tailEnd type="none" w="med" len="sm"/>
          </a:ln>
          <a:effectLst/>
        </p:spPr>
        <p:txBody>
          <a:bodyPr wrap="none" anchor="ctr"/>
          <a:lstStyle/>
          <a:p>
            <a:endParaRPr lang="en-US"/>
          </a:p>
        </p:txBody>
      </p:sp>
      <p:sp>
        <p:nvSpPr>
          <p:cNvPr id="25609" name="Text Box 9"/>
          <p:cNvSpPr txBox="1">
            <a:spLocks noChangeArrowheads="1"/>
          </p:cNvSpPr>
          <p:nvPr/>
        </p:nvSpPr>
        <p:spPr bwMode="auto">
          <a:xfrm>
            <a:off x="254000" y="1054100"/>
            <a:ext cx="2794000" cy="531813"/>
          </a:xfrm>
          <a:prstGeom prst="rect">
            <a:avLst/>
          </a:prstGeom>
          <a:noFill/>
          <a:ln w="9525">
            <a:noFill/>
            <a:miter lim="800000"/>
            <a:headEnd/>
            <a:tailEnd/>
          </a:ln>
          <a:effectLst/>
        </p:spPr>
        <p:txBody>
          <a:bodyPr>
            <a:spAutoFit/>
          </a:bodyPr>
          <a:lstStyle/>
          <a:p>
            <a:r>
              <a:rPr lang="en-GB" sz="2000" b="1">
                <a:solidFill>
                  <a:srgbClr val="FF0000"/>
                </a:solidFill>
                <a:latin typeface="Bookman Old Style - 16"/>
              </a:rPr>
              <a:t>What do I </a:t>
            </a:r>
            <a:r>
              <a:rPr lang="en-GB" sz="2000" b="1">
                <a:solidFill>
                  <a:srgbClr val="005500"/>
                </a:solidFill>
                <a:latin typeface="Bookman Old Style - 16"/>
              </a:rPr>
              <a:t>k</a:t>
            </a:r>
            <a:r>
              <a:rPr lang="en-GB" sz="2000" b="1">
                <a:solidFill>
                  <a:srgbClr val="FF0000"/>
                </a:solidFill>
                <a:latin typeface="Bookman Old Style - 16"/>
              </a:rPr>
              <a:t>now?</a:t>
            </a:r>
          </a:p>
          <a:p>
            <a:r>
              <a:rPr lang="en-GB" sz="2000" b="1">
                <a:solidFill>
                  <a:srgbClr val="FF0000"/>
                </a:solidFill>
                <a:latin typeface="Bookman Old Style - 16"/>
              </a:rPr>
              <a:t>(</a:t>
            </a:r>
            <a:r>
              <a:rPr lang="en-GB" sz="1000" b="1">
                <a:solidFill>
                  <a:srgbClr val="FF0000"/>
                </a:solidFill>
                <a:latin typeface="Bookman Old Style - 8"/>
              </a:rPr>
              <a:t>starter activity)</a:t>
            </a:r>
          </a:p>
        </p:txBody>
      </p:sp>
      <p:sp>
        <p:nvSpPr>
          <p:cNvPr id="25610" name="Text Box 10"/>
          <p:cNvSpPr txBox="1">
            <a:spLocks noChangeArrowheads="1"/>
          </p:cNvSpPr>
          <p:nvPr/>
        </p:nvSpPr>
        <p:spPr bwMode="auto">
          <a:xfrm>
            <a:off x="2959100" y="1054100"/>
            <a:ext cx="4292600" cy="534988"/>
          </a:xfrm>
          <a:prstGeom prst="rect">
            <a:avLst/>
          </a:prstGeom>
          <a:noFill/>
          <a:ln w="9525">
            <a:noFill/>
            <a:miter lim="800000"/>
            <a:headEnd/>
            <a:tailEnd/>
          </a:ln>
          <a:effectLst/>
        </p:spPr>
        <p:txBody>
          <a:bodyPr>
            <a:spAutoFit/>
          </a:bodyPr>
          <a:lstStyle/>
          <a:p>
            <a:r>
              <a:rPr lang="en-GB" sz="2100" b="1">
                <a:solidFill>
                  <a:srgbClr val="FF0000"/>
                </a:solidFill>
                <a:latin typeface="Bookman Old Style - 16"/>
              </a:rPr>
              <a:t>What </a:t>
            </a:r>
            <a:r>
              <a:rPr lang="en-GB" sz="2100" b="1">
                <a:solidFill>
                  <a:srgbClr val="005500"/>
                </a:solidFill>
                <a:latin typeface="Bookman Old Style - 16"/>
              </a:rPr>
              <a:t>w</a:t>
            </a:r>
            <a:r>
              <a:rPr lang="en-GB" sz="2100" b="1">
                <a:solidFill>
                  <a:srgbClr val="FF0000"/>
                </a:solidFill>
                <a:latin typeface="Bookman Old Style - 16"/>
              </a:rPr>
              <a:t>ould I like to know?</a:t>
            </a:r>
          </a:p>
          <a:p>
            <a:r>
              <a:rPr lang="en-GB" sz="2100" b="1">
                <a:solidFill>
                  <a:srgbClr val="FF0000"/>
                </a:solidFill>
                <a:latin typeface="Bookman Old Style - 16"/>
              </a:rPr>
              <a:t>(</a:t>
            </a:r>
            <a:r>
              <a:rPr lang="en-GB" sz="1000" b="1">
                <a:solidFill>
                  <a:srgbClr val="FF0000"/>
                </a:solidFill>
                <a:latin typeface="Bookman Old Style - 8"/>
              </a:rPr>
              <a:t>starter activity)</a:t>
            </a:r>
          </a:p>
        </p:txBody>
      </p:sp>
      <p:sp>
        <p:nvSpPr>
          <p:cNvPr id="25611" name="Text Box 11"/>
          <p:cNvSpPr txBox="1">
            <a:spLocks noChangeArrowheads="1"/>
          </p:cNvSpPr>
          <p:nvPr/>
        </p:nvSpPr>
        <p:spPr bwMode="auto">
          <a:xfrm>
            <a:off x="7048500" y="1016000"/>
            <a:ext cx="3276600" cy="563563"/>
          </a:xfrm>
          <a:prstGeom prst="rect">
            <a:avLst/>
          </a:prstGeom>
          <a:noFill/>
          <a:ln w="9525">
            <a:noFill/>
            <a:miter lim="800000"/>
            <a:headEnd/>
            <a:tailEnd/>
          </a:ln>
          <a:effectLst/>
        </p:spPr>
        <p:txBody>
          <a:bodyPr>
            <a:spAutoFit/>
          </a:bodyPr>
          <a:lstStyle/>
          <a:p>
            <a:r>
              <a:rPr lang="en-GB" sz="2200" b="1">
                <a:solidFill>
                  <a:srgbClr val="FF0000"/>
                </a:solidFill>
                <a:latin typeface="Bookman Old Style - 16"/>
              </a:rPr>
              <a:t>What have I </a:t>
            </a:r>
            <a:r>
              <a:rPr lang="en-GB" sz="2200" b="1">
                <a:solidFill>
                  <a:srgbClr val="005500"/>
                </a:solidFill>
                <a:latin typeface="Bookman Old Style - 16"/>
              </a:rPr>
              <a:t>l</a:t>
            </a:r>
            <a:r>
              <a:rPr lang="en-GB" sz="2200" b="1">
                <a:solidFill>
                  <a:srgbClr val="FF0000"/>
                </a:solidFill>
                <a:latin typeface="Bookman Old Style - 16"/>
              </a:rPr>
              <a:t>earnt?</a:t>
            </a:r>
          </a:p>
          <a:p>
            <a:r>
              <a:rPr lang="en-GB" sz="2200" b="1">
                <a:solidFill>
                  <a:srgbClr val="FF0000"/>
                </a:solidFill>
                <a:latin typeface="Bookman Old Style - 16"/>
              </a:rPr>
              <a:t>(</a:t>
            </a:r>
            <a:r>
              <a:rPr lang="en-GB" sz="1100" b="1">
                <a:solidFill>
                  <a:srgbClr val="FF0000"/>
                </a:solidFill>
                <a:latin typeface="Bookman Old Style - 8"/>
              </a:rPr>
              <a:t>plenary)</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7FFFD4"/>
        </a:solidFill>
        <a:effectLst/>
      </p:bgPr>
    </p:bg>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533400" y="152400"/>
            <a:ext cx="7874000" cy="1900238"/>
          </a:xfrm>
          <a:prstGeom prst="rect">
            <a:avLst/>
          </a:prstGeom>
          <a:noFill/>
          <a:ln w="9525">
            <a:noFill/>
            <a:miter lim="800000"/>
            <a:headEnd/>
            <a:tailEnd/>
          </a:ln>
          <a:effectLst/>
        </p:spPr>
        <p:txBody>
          <a:bodyPr>
            <a:spAutoFit/>
          </a:bodyPr>
          <a:lstStyle/>
          <a:p>
            <a:pPr algn="ctr"/>
            <a:r>
              <a:rPr lang="en-GB" sz="2800" b="1">
                <a:solidFill>
                  <a:srgbClr val="FF0000"/>
                </a:solidFill>
                <a:latin typeface="Trebuchet MS - 28"/>
              </a:rPr>
              <a:t>True or False: </a:t>
            </a:r>
          </a:p>
          <a:p>
            <a:pPr algn="ctr"/>
            <a:r>
              <a:rPr lang="en-GB" sz="2800" b="1">
                <a:solidFill>
                  <a:srgbClr val="FF0000"/>
                </a:solidFill>
                <a:latin typeface="Trebuchet MS - 28"/>
              </a:rPr>
              <a:t>Test your knowledge of the lesson so far by deciding whether the following statements are true or false</a:t>
            </a:r>
          </a:p>
        </p:txBody>
      </p:sp>
      <p:sp>
        <p:nvSpPr>
          <p:cNvPr id="26627" name="Freeform 3"/>
          <p:cNvSpPr>
            <a:spLocks/>
          </p:cNvSpPr>
          <p:nvPr/>
        </p:nvSpPr>
        <p:spPr bwMode="auto">
          <a:xfrm>
            <a:off x="558800" y="88900"/>
            <a:ext cx="8408988" cy="2008188"/>
          </a:xfrm>
          <a:custGeom>
            <a:avLst/>
            <a:gdLst/>
            <a:ahLst/>
            <a:cxnLst>
              <a:cxn ang="0">
                <a:pos x="0" y="0"/>
              </a:cxn>
              <a:cxn ang="0">
                <a:pos x="5296" y="0"/>
              </a:cxn>
              <a:cxn ang="0">
                <a:pos x="5296" y="1264"/>
              </a:cxn>
              <a:cxn ang="0">
                <a:pos x="0" y="1264"/>
              </a:cxn>
              <a:cxn ang="0">
                <a:pos x="0" y="0"/>
              </a:cxn>
            </a:cxnLst>
            <a:rect l="0" t="0" r="r" b="b"/>
            <a:pathLst>
              <a:path w="5297" h="1265">
                <a:moveTo>
                  <a:pt x="0" y="0"/>
                </a:moveTo>
                <a:lnTo>
                  <a:pt x="5296" y="0"/>
                </a:lnTo>
                <a:lnTo>
                  <a:pt x="5296" y="1264"/>
                </a:lnTo>
                <a:lnTo>
                  <a:pt x="0" y="1264"/>
                </a:lnTo>
                <a:lnTo>
                  <a:pt x="0" y="0"/>
                </a:lnTo>
                <a:close/>
              </a:path>
            </a:pathLst>
          </a:custGeom>
          <a:solidFill>
            <a:srgbClr val="FFFF00"/>
          </a:solidFill>
          <a:ln w="38100" cap="flat">
            <a:solidFill>
              <a:srgbClr val="000000"/>
            </a:solidFill>
            <a:prstDash val="solid"/>
            <a:round/>
            <a:headEnd/>
            <a:tailEnd/>
          </a:ln>
          <a:effectLst/>
        </p:spPr>
        <p:txBody>
          <a:bodyPr wrap="none" anchor="ctr"/>
          <a:lstStyle/>
          <a:p>
            <a:endParaRPr lang="en-US"/>
          </a:p>
        </p:txBody>
      </p:sp>
      <p:sp>
        <p:nvSpPr>
          <p:cNvPr id="26628" name="Freeform 4"/>
          <p:cNvSpPr>
            <a:spLocks/>
          </p:cNvSpPr>
          <p:nvPr/>
        </p:nvSpPr>
        <p:spPr bwMode="auto">
          <a:xfrm>
            <a:off x="317500" y="2794000"/>
            <a:ext cx="3582988" cy="2185988"/>
          </a:xfrm>
          <a:custGeom>
            <a:avLst/>
            <a:gdLst/>
            <a:ahLst/>
            <a:cxnLst>
              <a:cxn ang="0">
                <a:pos x="83" y="265"/>
              </a:cxn>
              <a:cxn ang="0">
                <a:pos x="154" y="210"/>
              </a:cxn>
              <a:cxn ang="0">
                <a:pos x="258" y="157"/>
              </a:cxn>
              <a:cxn ang="0">
                <a:pos x="403" y="103"/>
              </a:cxn>
              <a:cxn ang="0">
                <a:pos x="576" y="62"/>
              </a:cxn>
              <a:cxn ang="0">
                <a:pos x="736" y="35"/>
              </a:cxn>
              <a:cxn ang="0">
                <a:pos x="930" y="12"/>
              </a:cxn>
              <a:cxn ang="0">
                <a:pos x="1130" y="1"/>
              </a:cxn>
              <a:cxn ang="0">
                <a:pos x="1291" y="0"/>
              </a:cxn>
              <a:cxn ang="0">
                <a:pos x="1498" y="7"/>
              </a:cxn>
              <a:cxn ang="0">
                <a:pos x="1649" y="26"/>
              </a:cxn>
              <a:cxn ang="0">
                <a:pos x="1824" y="60"/>
              </a:cxn>
              <a:cxn ang="0">
                <a:pos x="1998" y="124"/>
              </a:cxn>
              <a:cxn ang="0">
                <a:pos x="2079" y="168"/>
              </a:cxn>
              <a:cxn ang="0">
                <a:pos x="2144" y="215"/>
              </a:cxn>
              <a:cxn ang="0">
                <a:pos x="2196" y="269"/>
              </a:cxn>
              <a:cxn ang="0">
                <a:pos x="2235" y="331"/>
              </a:cxn>
              <a:cxn ang="0">
                <a:pos x="2256" y="417"/>
              </a:cxn>
              <a:cxn ang="0">
                <a:pos x="2251" y="488"/>
              </a:cxn>
              <a:cxn ang="0">
                <a:pos x="2220" y="573"/>
              </a:cxn>
              <a:cxn ang="0">
                <a:pos x="2170" y="634"/>
              </a:cxn>
              <a:cxn ang="0">
                <a:pos x="2107" y="687"/>
              </a:cxn>
              <a:cxn ang="0">
                <a:pos x="2037" y="730"/>
              </a:cxn>
              <a:cxn ang="0">
                <a:pos x="1940" y="777"/>
              </a:cxn>
              <a:cxn ang="0">
                <a:pos x="1820" y="808"/>
              </a:cxn>
              <a:cxn ang="0">
                <a:pos x="1695" y="827"/>
              </a:cxn>
              <a:cxn ang="0">
                <a:pos x="1559" y="834"/>
              </a:cxn>
              <a:cxn ang="0">
                <a:pos x="1564" y="910"/>
              </a:cxn>
              <a:cxn ang="0">
                <a:pos x="1536" y="988"/>
              </a:cxn>
              <a:cxn ang="0">
                <a:pos x="1490" y="1073"/>
              </a:cxn>
              <a:cxn ang="0">
                <a:pos x="1425" y="1146"/>
              </a:cxn>
              <a:cxn ang="0">
                <a:pos x="1325" y="1234"/>
              </a:cxn>
              <a:cxn ang="0">
                <a:pos x="1248" y="1285"/>
              </a:cxn>
              <a:cxn ang="0">
                <a:pos x="1153" y="1333"/>
              </a:cxn>
              <a:cxn ang="0">
                <a:pos x="1043" y="1376"/>
              </a:cxn>
              <a:cxn ang="0">
                <a:pos x="1145" y="1280"/>
              </a:cxn>
              <a:cxn ang="0">
                <a:pos x="1259" y="1155"/>
              </a:cxn>
              <a:cxn ang="0">
                <a:pos x="1302" y="1084"/>
              </a:cxn>
              <a:cxn ang="0">
                <a:pos x="1328" y="1009"/>
              </a:cxn>
              <a:cxn ang="0">
                <a:pos x="1331" y="948"/>
              </a:cxn>
              <a:cxn ang="0">
                <a:pos x="1315" y="894"/>
              </a:cxn>
              <a:cxn ang="0">
                <a:pos x="1280" y="835"/>
              </a:cxn>
              <a:cxn ang="0">
                <a:pos x="1047" y="828"/>
              </a:cxn>
              <a:cxn ang="0">
                <a:pos x="865" y="816"/>
              </a:cxn>
              <a:cxn ang="0">
                <a:pos x="692" y="795"/>
              </a:cxn>
              <a:cxn ang="0">
                <a:pos x="570" y="774"/>
              </a:cxn>
              <a:cxn ang="0">
                <a:pos x="435" y="741"/>
              </a:cxn>
              <a:cxn ang="0">
                <a:pos x="332" y="713"/>
              </a:cxn>
              <a:cxn ang="0">
                <a:pos x="218" y="666"/>
              </a:cxn>
              <a:cxn ang="0">
                <a:pos x="100" y="593"/>
              </a:cxn>
              <a:cxn ang="0">
                <a:pos x="55" y="559"/>
              </a:cxn>
              <a:cxn ang="0">
                <a:pos x="22" y="521"/>
              </a:cxn>
              <a:cxn ang="0">
                <a:pos x="0" y="474"/>
              </a:cxn>
              <a:cxn ang="0">
                <a:pos x="2" y="414"/>
              </a:cxn>
              <a:cxn ang="0">
                <a:pos x="8" y="368"/>
              </a:cxn>
              <a:cxn ang="0">
                <a:pos x="40" y="312"/>
              </a:cxn>
              <a:cxn ang="0">
                <a:pos x="83" y="265"/>
              </a:cxn>
            </a:cxnLst>
            <a:rect l="0" t="0" r="r" b="b"/>
            <a:pathLst>
              <a:path w="2257" h="1377">
                <a:moveTo>
                  <a:pt x="83" y="265"/>
                </a:moveTo>
                <a:lnTo>
                  <a:pt x="154" y="210"/>
                </a:lnTo>
                <a:lnTo>
                  <a:pt x="258" y="157"/>
                </a:lnTo>
                <a:lnTo>
                  <a:pt x="403" y="103"/>
                </a:lnTo>
                <a:lnTo>
                  <a:pt x="576" y="62"/>
                </a:lnTo>
                <a:lnTo>
                  <a:pt x="736" y="35"/>
                </a:lnTo>
                <a:lnTo>
                  <a:pt x="930" y="12"/>
                </a:lnTo>
                <a:lnTo>
                  <a:pt x="1130" y="1"/>
                </a:lnTo>
                <a:lnTo>
                  <a:pt x="1291" y="0"/>
                </a:lnTo>
                <a:lnTo>
                  <a:pt x="1498" y="7"/>
                </a:lnTo>
                <a:lnTo>
                  <a:pt x="1649" y="26"/>
                </a:lnTo>
                <a:lnTo>
                  <a:pt x="1824" y="60"/>
                </a:lnTo>
                <a:lnTo>
                  <a:pt x="1998" y="124"/>
                </a:lnTo>
                <a:lnTo>
                  <a:pt x="2079" y="168"/>
                </a:lnTo>
                <a:lnTo>
                  <a:pt x="2144" y="215"/>
                </a:lnTo>
                <a:lnTo>
                  <a:pt x="2196" y="269"/>
                </a:lnTo>
                <a:lnTo>
                  <a:pt x="2235" y="331"/>
                </a:lnTo>
                <a:lnTo>
                  <a:pt x="2256" y="417"/>
                </a:lnTo>
                <a:lnTo>
                  <a:pt x="2251" y="488"/>
                </a:lnTo>
                <a:lnTo>
                  <a:pt x="2220" y="573"/>
                </a:lnTo>
                <a:lnTo>
                  <a:pt x="2170" y="634"/>
                </a:lnTo>
                <a:lnTo>
                  <a:pt x="2107" y="687"/>
                </a:lnTo>
                <a:lnTo>
                  <a:pt x="2037" y="730"/>
                </a:lnTo>
                <a:lnTo>
                  <a:pt x="1940" y="777"/>
                </a:lnTo>
                <a:lnTo>
                  <a:pt x="1820" y="808"/>
                </a:lnTo>
                <a:lnTo>
                  <a:pt x="1695" y="827"/>
                </a:lnTo>
                <a:lnTo>
                  <a:pt x="1559" y="834"/>
                </a:lnTo>
                <a:lnTo>
                  <a:pt x="1564" y="910"/>
                </a:lnTo>
                <a:lnTo>
                  <a:pt x="1536" y="988"/>
                </a:lnTo>
                <a:lnTo>
                  <a:pt x="1490" y="1073"/>
                </a:lnTo>
                <a:lnTo>
                  <a:pt x="1425" y="1146"/>
                </a:lnTo>
                <a:lnTo>
                  <a:pt x="1325" y="1234"/>
                </a:lnTo>
                <a:lnTo>
                  <a:pt x="1248" y="1285"/>
                </a:lnTo>
                <a:lnTo>
                  <a:pt x="1153" y="1333"/>
                </a:lnTo>
                <a:lnTo>
                  <a:pt x="1043" y="1376"/>
                </a:lnTo>
                <a:lnTo>
                  <a:pt x="1145" y="1280"/>
                </a:lnTo>
                <a:lnTo>
                  <a:pt x="1259" y="1155"/>
                </a:lnTo>
                <a:lnTo>
                  <a:pt x="1302" y="1084"/>
                </a:lnTo>
                <a:lnTo>
                  <a:pt x="1328" y="1009"/>
                </a:lnTo>
                <a:lnTo>
                  <a:pt x="1331" y="948"/>
                </a:lnTo>
                <a:lnTo>
                  <a:pt x="1315" y="894"/>
                </a:lnTo>
                <a:lnTo>
                  <a:pt x="1280" y="835"/>
                </a:lnTo>
                <a:lnTo>
                  <a:pt x="1047" y="828"/>
                </a:lnTo>
                <a:lnTo>
                  <a:pt x="865" y="816"/>
                </a:lnTo>
                <a:lnTo>
                  <a:pt x="692" y="795"/>
                </a:lnTo>
                <a:lnTo>
                  <a:pt x="570" y="774"/>
                </a:lnTo>
                <a:lnTo>
                  <a:pt x="435" y="741"/>
                </a:lnTo>
                <a:lnTo>
                  <a:pt x="332" y="713"/>
                </a:lnTo>
                <a:lnTo>
                  <a:pt x="218" y="666"/>
                </a:lnTo>
                <a:lnTo>
                  <a:pt x="100" y="593"/>
                </a:lnTo>
                <a:lnTo>
                  <a:pt x="55" y="559"/>
                </a:lnTo>
                <a:lnTo>
                  <a:pt x="22" y="521"/>
                </a:lnTo>
                <a:lnTo>
                  <a:pt x="0" y="474"/>
                </a:lnTo>
                <a:lnTo>
                  <a:pt x="2" y="414"/>
                </a:lnTo>
                <a:lnTo>
                  <a:pt x="8" y="368"/>
                </a:lnTo>
                <a:lnTo>
                  <a:pt x="40" y="312"/>
                </a:lnTo>
                <a:lnTo>
                  <a:pt x="83" y="265"/>
                </a:lnTo>
                <a:close/>
              </a:path>
            </a:pathLst>
          </a:custGeom>
          <a:solidFill>
            <a:srgbClr val="FFFF00"/>
          </a:solidFill>
          <a:ln w="38100" cap="flat">
            <a:solidFill>
              <a:srgbClr val="000000"/>
            </a:solidFill>
            <a:prstDash val="solid"/>
            <a:round/>
            <a:headEnd/>
            <a:tailEnd/>
          </a:ln>
          <a:effectLst/>
        </p:spPr>
        <p:txBody>
          <a:bodyPr wrap="none" anchor="ctr"/>
          <a:lstStyle/>
          <a:p>
            <a:endParaRPr lang="en-US"/>
          </a:p>
        </p:txBody>
      </p:sp>
      <p:sp>
        <p:nvSpPr>
          <p:cNvPr id="26629" name="Freeform 5"/>
          <p:cNvSpPr>
            <a:spLocks/>
          </p:cNvSpPr>
          <p:nvPr/>
        </p:nvSpPr>
        <p:spPr bwMode="auto">
          <a:xfrm>
            <a:off x="5130800" y="2667000"/>
            <a:ext cx="4306888" cy="2757488"/>
          </a:xfrm>
          <a:custGeom>
            <a:avLst/>
            <a:gdLst/>
            <a:ahLst/>
            <a:cxnLst>
              <a:cxn ang="0">
                <a:pos x="100" y="335"/>
              </a:cxn>
              <a:cxn ang="0">
                <a:pos x="185" y="264"/>
              </a:cxn>
              <a:cxn ang="0">
                <a:pos x="311" y="198"/>
              </a:cxn>
              <a:cxn ang="0">
                <a:pos x="484" y="130"/>
              </a:cxn>
              <a:cxn ang="0">
                <a:pos x="692" y="78"/>
              </a:cxn>
              <a:cxn ang="0">
                <a:pos x="884" y="44"/>
              </a:cxn>
              <a:cxn ang="0">
                <a:pos x="1118" y="16"/>
              </a:cxn>
              <a:cxn ang="0">
                <a:pos x="1359" y="1"/>
              </a:cxn>
              <a:cxn ang="0">
                <a:pos x="1552" y="0"/>
              </a:cxn>
              <a:cxn ang="0">
                <a:pos x="1801" y="8"/>
              </a:cxn>
              <a:cxn ang="0">
                <a:pos x="1982" y="32"/>
              </a:cxn>
              <a:cxn ang="0">
                <a:pos x="2192" y="76"/>
              </a:cxn>
              <a:cxn ang="0">
                <a:pos x="2402" y="157"/>
              </a:cxn>
              <a:cxn ang="0">
                <a:pos x="2500" y="212"/>
              </a:cxn>
              <a:cxn ang="0">
                <a:pos x="2578" y="271"/>
              </a:cxn>
              <a:cxn ang="0">
                <a:pos x="2640" y="339"/>
              </a:cxn>
              <a:cxn ang="0">
                <a:pos x="2687" y="418"/>
              </a:cxn>
              <a:cxn ang="0">
                <a:pos x="2712" y="526"/>
              </a:cxn>
              <a:cxn ang="0">
                <a:pos x="2705" y="616"/>
              </a:cxn>
              <a:cxn ang="0">
                <a:pos x="2668" y="723"/>
              </a:cxn>
              <a:cxn ang="0">
                <a:pos x="2608" y="800"/>
              </a:cxn>
              <a:cxn ang="0">
                <a:pos x="2533" y="867"/>
              </a:cxn>
              <a:cxn ang="0">
                <a:pos x="2449" y="921"/>
              </a:cxn>
              <a:cxn ang="0">
                <a:pos x="2332" y="980"/>
              </a:cxn>
              <a:cxn ang="0">
                <a:pos x="2187" y="1020"/>
              </a:cxn>
              <a:cxn ang="0">
                <a:pos x="2038" y="1044"/>
              </a:cxn>
              <a:cxn ang="0">
                <a:pos x="1875" y="1053"/>
              </a:cxn>
              <a:cxn ang="0">
                <a:pos x="1880" y="1149"/>
              </a:cxn>
              <a:cxn ang="0">
                <a:pos x="1847" y="1246"/>
              </a:cxn>
              <a:cxn ang="0">
                <a:pos x="1791" y="1354"/>
              </a:cxn>
              <a:cxn ang="0">
                <a:pos x="1713" y="1446"/>
              </a:cxn>
              <a:cxn ang="0">
                <a:pos x="1593" y="1557"/>
              </a:cxn>
              <a:cxn ang="0">
                <a:pos x="1500" y="1621"/>
              </a:cxn>
              <a:cxn ang="0">
                <a:pos x="1386" y="1682"/>
              </a:cxn>
              <a:cxn ang="0">
                <a:pos x="1254" y="1736"/>
              </a:cxn>
              <a:cxn ang="0">
                <a:pos x="1377" y="1615"/>
              </a:cxn>
              <a:cxn ang="0">
                <a:pos x="1514" y="1457"/>
              </a:cxn>
              <a:cxn ang="0">
                <a:pos x="1565" y="1367"/>
              </a:cxn>
              <a:cxn ang="0">
                <a:pos x="1596" y="1273"/>
              </a:cxn>
              <a:cxn ang="0">
                <a:pos x="1600" y="1196"/>
              </a:cxn>
              <a:cxn ang="0">
                <a:pos x="1580" y="1128"/>
              </a:cxn>
              <a:cxn ang="0">
                <a:pos x="1538" y="1053"/>
              </a:cxn>
              <a:cxn ang="0">
                <a:pos x="1259" y="1045"/>
              </a:cxn>
              <a:cxn ang="0">
                <a:pos x="1040" y="1029"/>
              </a:cxn>
              <a:cxn ang="0">
                <a:pos x="831" y="1004"/>
              </a:cxn>
              <a:cxn ang="0">
                <a:pos x="685" y="976"/>
              </a:cxn>
              <a:cxn ang="0">
                <a:pos x="523" y="935"/>
              </a:cxn>
              <a:cxn ang="0">
                <a:pos x="399" y="900"/>
              </a:cxn>
              <a:cxn ang="0">
                <a:pos x="262" y="840"/>
              </a:cxn>
              <a:cxn ang="0">
                <a:pos x="120" y="748"/>
              </a:cxn>
              <a:cxn ang="0">
                <a:pos x="67" y="706"/>
              </a:cxn>
              <a:cxn ang="0">
                <a:pos x="27" y="658"/>
              </a:cxn>
              <a:cxn ang="0">
                <a:pos x="0" y="598"/>
              </a:cxn>
              <a:cxn ang="0">
                <a:pos x="3" y="522"/>
              </a:cxn>
              <a:cxn ang="0">
                <a:pos x="9" y="464"/>
              </a:cxn>
              <a:cxn ang="0">
                <a:pos x="48" y="394"/>
              </a:cxn>
              <a:cxn ang="0">
                <a:pos x="100" y="335"/>
              </a:cxn>
            </a:cxnLst>
            <a:rect l="0" t="0" r="r" b="b"/>
            <a:pathLst>
              <a:path w="2713" h="1737">
                <a:moveTo>
                  <a:pt x="100" y="335"/>
                </a:moveTo>
                <a:lnTo>
                  <a:pt x="185" y="264"/>
                </a:lnTo>
                <a:lnTo>
                  <a:pt x="311" y="198"/>
                </a:lnTo>
                <a:lnTo>
                  <a:pt x="484" y="130"/>
                </a:lnTo>
                <a:lnTo>
                  <a:pt x="692" y="78"/>
                </a:lnTo>
                <a:lnTo>
                  <a:pt x="884" y="44"/>
                </a:lnTo>
                <a:lnTo>
                  <a:pt x="1118" y="16"/>
                </a:lnTo>
                <a:lnTo>
                  <a:pt x="1359" y="1"/>
                </a:lnTo>
                <a:lnTo>
                  <a:pt x="1552" y="0"/>
                </a:lnTo>
                <a:lnTo>
                  <a:pt x="1801" y="8"/>
                </a:lnTo>
                <a:lnTo>
                  <a:pt x="1982" y="32"/>
                </a:lnTo>
                <a:lnTo>
                  <a:pt x="2192" y="76"/>
                </a:lnTo>
                <a:lnTo>
                  <a:pt x="2402" y="157"/>
                </a:lnTo>
                <a:lnTo>
                  <a:pt x="2500" y="212"/>
                </a:lnTo>
                <a:lnTo>
                  <a:pt x="2578" y="271"/>
                </a:lnTo>
                <a:lnTo>
                  <a:pt x="2640" y="339"/>
                </a:lnTo>
                <a:lnTo>
                  <a:pt x="2687" y="418"/>
                </a:lnTo>
                <a:lnTo>
                  <a:pt x="2712" y="526"/>
                </a:lnTo>
                <a:lnTo>
                  <a:pt x="2705" y="616"/>
                </a:lnTo>
                <a:lnTo>
                  <a:pt x="2668" y="723"/>
                </a:lnTo>
                <a:lnTo>
                  <a:pt x="2608" y="800"/>
                </a:lnTo>
                <a:lnTo>
                  <a:pt x="2533" y="867"/>
                </a:lnTo>
                <a:lnTo>
                  <a:pt x="2449" y="921"/>
                </a:lnTo>
                <a:lnTo>
                  <a:pt x="2332" y="980"/>
                </a:lnTo>
                <a:lnTo>
                  <a:pt x="2187" y="1020"/>
                </a:lnTo>
                <a:lnTo>
                  <a:pt x="2038" y="1044"/>
                </a:lnTo>
                <a:lnTo>
                  <a:pt x="1875" y="1053"/>
                </a:lnTo>
                <a:lnTo>
                  <a:pt x="1880" y="1149"/>
                </a:lnTo>
                <a:lnTo>
                  <a:pt x="1847" y="1246"/>
                </a:lnTo>
                <a:lnTo>
                  <a:pt x="1791" y="1354"/>
                </a:lnTo>
                <a:lnTo>
                  <a:pt x="1713" y="1446"/>
                </a:lnTo>
                <a:lnTo>
                  <a:pt x="1593" y="1557"/>
                </a:lnTo>
                <a:lnTo>
                  <a:pt x="1500" y="1621"/>
                </a:lnTo>
                <a:lnTo>
                  <a:pt x="1386" y="1682"/>
                </a:lnTo>
                <a:lnTo>
                  <a:pt x="1254" y="1736"/>
                </a:lnTo>
                <a:lnTo>
                  <a:pt x="1377" y="1615"/>
                </a:lnTo>
                <a:lnTo>
                  <a:pt x="1514" y="1457"/>
                </a:lnTo>
                <a:lnTo>
                  <a:pt x="1565" y="1367"/>
                </a:lnTo>
                <a:lnTo>
                  <a:pt x="1596" y="1273"/>
                </a:lnTo>
                <a:lnTo>
                  <a:pt x="1600" y="1196"/>
                </a:lnTo>
                <a:lnTo>
                  <a:pt x="1580" y="1128"/>
                </a:lnTo>
                <a:lnTo>
                  <a:pt x="1538" y="1053"/>
                </a:lnTo>
                <a:lnTo>
                  <a:pt x="1259" y="1045"/>
                </a:lnTo>
                <a:lnTo>
                  <a:pt x="1040" y="1029"/>
                </a:lnTo>
                <a:lnTo>
                  <a:pt x="831" y="1004"/>
                </a:lnTo>
                <a:lnTo>
                  <a:pt x="685" y="976"/>
                </a:lnTo>
                <a:lnTo>
                  <a:pt x="523" y="935"/>
                </a:lnTo>
                <a:lnTo>
                  <a:pt x="399" y="900"/>
                </a:lnTo>
                <a:lnTo>
                  <a:pt x="262" y="840"/>
                </a:lnTo>
                <a:lnTo>
                  <a:pt x="120" y="748"/>
                </a:lnTo>
                <a:lnTo>
                  <a:pt x="67" y="706"/>
                </a:lnTo>
                <a:lnTo>
                  <a:pt x="27" y="658"/>
                </a:lnTo>
                <a:lnTo>
                  <a:pt x="0" y="598"/>
                </a:lnTo>
                <a:lnTo>
                  <a:pt x="3" y="522"/>
                </a:lnTo>
                <a:lnTo>
                  <a:pt x="9" y="464"/>
                </a:lnTo>
                <a:lnTo>
                  <a:pt x="48" y="394"/>
                </a:lnTo>
                <a:lnTo>
                  <a:pt x="100" y="335"/>
                </a:lnTo>
                <a:close/>
              </a:path>
            </a:pathLst>
          </a:custGeom>
          <a:solidFill>
            <a:srgbClr val="FFFF00"/>
          </a:solidFill>
          <a:ln w="38100" cap="flat">
            <a:solidFill>
              <a:srgbClr val="000000"/>
            </a:solidFill>
            <a:prstDash val="solid"/>
            <a:round/>
            <a:headEnd/>
            <a:tailEnd/>
          </a:ln>
          <a:effectLst/>
        </p:spPr>
        <p:txBody>
          <a:bodyPr wrap="none" anchor="ctr"/>
          <a:lstStyle/>
          <a:p>
            <a:endParaRPr lang="en-US"/>
          </a:p>
        </p:txBody>
      </p:sp>
      <p:sp>
        <p:nvSpPr>
          <p:cNvPr id="26630" name="Freeform 6"/>
          <p:cNvSpPr>
            <a:spLocks/>
          </p:cNvSpPr>
          <p:nvPr/>
        </p:nvSpPr>
        <p:spPr bwMode="auto">
          <a:xfrm>
            <a:off x="2959100" y="4508500"/>
            <a:ext cx="4014788" cy="1906588"/>
          </a:xfrm>
          <a:custGeom>
            <a:avLst/>
            <a:gdLst/>
            <a:ahLst/>
            <a:cxnLst>
              <a:cxn ang="0">
                <a:pos x="93" y="231"/>
              </a:cxn>
              <a:cxn ang="0">
                <a:pos x="173" y="183"/>
              </a:cxn>
              <a:cxn ang="0">
                <a:pos x="290" y="137"/>
              </a:cxn>
              <a:cxn ang="0">
                <a:pos x="451" y="90"/>
              </a:cxn>
              <a:cxn ang="0">
                <a:pos x="645" y="54"/>
              </a:cxn>
              <a:cxn ang="0">
                <a:pos x="824" y="31"/>
              </a:cxn>
              <a:cxn ang="0">
                <a:pos x="1042" y="11"/>
              </a:cxn>
              <a:cxn ang="0">
                <a:pos x="1267" y="1"/>
              </a:cxn>
              <a:cxn ang="0">
                <a:pos x="1447" y="0"/>
              </a:cxn>
              <a:cxn ang="0">
                <a:pos x="1679" y="6"/>
              </a:cxn>
              <a:cxn ang="0">
                <a:pos x="1848" y="22"/>
              </a:cxn>
              <a:cxn ang="0">
                <a:pos x="2044" y="53"/>
              </a:cxn>
              <a:cxn ang="0">
                <a:pos x="2239" y="108"/>
              </a:cxn>
              <a:cxn ang="0">
                <a:pos x="2330" y="147"/>
              </a:cxn>
              <a:cxn ang="0">
                <a:pos x="2403" y="187"/>
              </a:cxn>
              <a:cxn ang="0">
                <a:pos x="2461" y="235"/>
              </a:cxn>
              <a:cxn ang="0">
                <a:pos x="2504" y="289"/>
              </a:cxn>
              <a:cxn ang="0">
                <a:pos x="2528" y="364"/>
              </a:cxn>
              <a:cxn ang="0">
                <a:pos x="2522" y="426"/>
              </a:cxn>
              <a:cxn ang="0">
                <a:pos x="2487" y="500"/>
              </a:cxn>
              <a:cxn ang="0">
                <a:pos x="2431" y="553"/>
              </a:cxn>
              <a:cxn ang="0">
                <a:pos x="2361" y="600"/>
              </a:cxn>
              <a:cxn ang="0">
                <a:pos x="2283" y="636"/>
              </a:cxn>
              <a:cxn ang="0">
                <a:pos x="2174" y="677"/>
              </a:cxn>
              <a:cxn ang="0">
                <a:pos x="2039" y="705"/>
              </a:cxn>
              <a:cxn ang="0">
                <a:pos x="1900" y="721"/>
              </a:cxn>
              <a:cxn ang="0">
                <a:pos x="1747" y="728"/>
              </a:cxn>
              <a:cxn ang="0">
                <a:pos x="1752" y="794"/>
              </a:cxn>
              <a:cxn ang="0">
                <a:pos x="1722" y="862"/>
              </a:cxn>
              <a:cxn ang="0">
                <a:pos x="1669" y="936"/>
              </a:cxn>
              <a:cxn ang="0">
                <a:pos x="1597" y="999"/>
              </a:cxn>
              <a:cxn ang="0">
                <a:pos x="1485" y="1076"/>
              </a:cxn>
              <a:cxn ang="0">
                <a:pos x="1398" y="1121"/>
              </a:cxn>
              <a:cxn ang="0">
                <a:pos x="1292" y="1163"/>
              </a:cxn>
              <a:cxn ang="0">
                <a:pos x="1169" y="1200"/>
              </a:cxn>
              <a:cxn ang="0">
                <a:pos x="1283" y="1116"/>
              </a:cxn>
              <a:cxn ang="0">
                <a:pos x="1411" y="1007"/>
              </a:cxn>
              <a:cxn ang="0">
                <a:pos x="1459" y="945"/>
              </a:cxn>
              <a:cxn ang="0">
                <a:pos x="1488" y="880"/>
              </a:cxn>
              <a:cxn ang="0">
                <a:pos x="1492" y="827"/>
              </a:cxn>
              <a:cxn ang="0">
                <a:pos x="1473" y="779"/>
              </a:cxn>
              <a:cxn ang="0">
                <a:pos x="1434" y="728"/>
              </a:cxn>
              <a:cxn ang="0">
                <a:pos x="1173" y="722"/>
              </a:cxn>
              <a:cxn ang="0">
                <a:pos x="970" y="711"/>
              </a:cxn>
              <a:cxn ang="0">
                <a:pos x="775" y="694"/>
              </a:cxn>
              <a:cxn ang="0">
                <a:pos x="638" y="675"/>
              </a:cxn>
              <a:cxn ang="0">
                <a:pos x="488" y="646"/>
              </a:cxn>
              <a:cxn ang="0">
                <a:pos x="372" y="622"/>
              </a:cxn>
              <a:cxn ang="0">
                <a:pos x="244" y="580"/>
              </a:cxn>
              <a:cxn ang="0">
                <a:pos x="112" y="517"/>
              </a:cxn>
              <a:cxn ang="0">
                <a:pos x="62" y="488"/>
              </a:cxn>
              <a:cxn ang="0">
                <a:pos x="25" y="455"/>
              </a:cxn>
              <a:cxn ang="0">
                <a:pos x="0" y="413"/>
              </a:cxn>
              <a:cxn ang="0">
                <a:pos x="3" y="361"/>
              </a:cxn>
              <a:cxn ang="0">
                <a:pos x="9" y="321"/>
              </a:cxn>
              <a:cxn ang="0">
                <a:pos x="45" y="272"/>
              </a:cxn>
              <a:cxn ang="0">
                <a:pos x="93" y="231"/>
              </a:cxn>
            </a:cxnLst>
            <a:rect l="0" t="0" r="r" b="b"/>
            <a:pathLst>
              <a:path w="2529" h="1201">
                <a:moveTo>
                  <a:pt x="93" y="231"/>
                </a:moveTo>
                <a:lnTo>
                  <a:pt x="173" y="183"/>
                </a:lnTo>
                <a:lnTo>
                  <a:pt x="290" y="137"/>
                </a:lnTo>
                <a:lnTo>
                  <a:pt x="451" y="90"/>
                </a:lnTo>
                <a:lnTo>
                  <a:pt x="645" y="54"/>
                </a:lnTo>
                <a:lnTo>
                  <a:pt x="824" y="31"/>
                </a:lnTo>
                <a:lnTo>
                  <a:pt x="1042" y="11"/>
                </a:lnTo>
                <a:lnTo>
                  <a:pt x="1267" y="1"/>
                </a:lnTo>
                <a:lnTo>
                  <a:pt x="1447" y="0"/>
                </a:lnTo>
                <a:lnTo>
                  <a:pt x="1679" y="6"/>
                </a:lnTo>
                <a:lnTo>
                  <a:pt x="1848" y="22"/>
                </a:lnTo>
                <a:lnTo>
                  <a:pt x="2044" y="53"/>
                </a:lnTo>
                <a:lnTo>
                  <a:pt x="2239" y="108"/>
                </a:lnTo>
                <a:lnTo>
                  <a:pt x="2330" y="147"/>
                </a:lnTo>
                <a:lnTo>
                  <a:pt x="2403" y="187"/>
                </a:lnTo>
                <a:lnTo>
                  <a:pt x="2461" y="235"/>
                </a:lnTo>
                <a:lnTo>
                  <a:pt x="2504" y="289"/>
                </a:lnTo>
                <a:lnTo>
                  <a:pt x="2528" y="364"/>
                </a:lnTo>
                <a:lnTo>
                  <a:pt x="2522" y="426"/>
                </a:lnTo>
                <a:lnTo>
                  <a:pt x="2487" y="500"/>
                </a:lnTo>
                <a:lnTo>
                  <a:pt x="2431" y="553"/>
                </a:lnTo>
                <a:lnTo>
                  <a:pt x="2361" y="600"/>
                </a:lnTo>
                <a:lnTo>
                  <a:pt x="2283" y="636"/>
                </a:lnTo>
                <a:lnTo>
                  <a:pt x="2174" y="677"/>
                </a:lnTo>
                <a:lnTo>
                  <a:pt x="2039" y="705"/>
                </a:lnTo>
                <a:lnTo>
                  <a:pt x="1900" y="721"/>
                </a:lnTo>
                <a:lnTo>
                  <a:pt x="1747" y="728"/>
                </a:lnTo>
                <a:lnTo>
                  <a:pt x="1752" y="794"/>
                </a:lnTo>
                <a:lnTo>
                  <a:pt x="1722" y="862"/>
                </a:lnTo>
                <a:lnTo>
                  <a:pt x="1669" y="936"/>
                </a:lnTo>
                <a:lnTo>
                  <a:pt x="1597" y="999"/>
                </a:lnTo>
                <a:lnTo>
                  <a:pt x="1485" y="1076"/>
                </a:lnTo>
                <a:lnTo>
                  <a:pt x="1398" y="1121"/>
                </a:lnTo>
                <a:lnTo>
                  <a:pt x="1292" y="1163"/>
                </a:lnTo>
                <a:lnTo>
                  <a:pt x="1169" y="1200"/>
                </a:lnTo>
                <a:lnTo>
                  <a:pt x="1283" y="1116"/>
                </a:lnTo>
                <a:lnTo>
                  <a:pt x="1411" y="1007"/>
                </a:lnTo>
                <a:lnTo>
                  <a:pt x="1459" y="945"/>
                </a:lnTo>
                <a:lnTo>
                  <a:pt x="1488" y="880"/>
                </a:lnTo>
                <a:lnTo>
                  <a:pt x="1492" y="827"/>
                </a:lnTo>
                <a:lnTo>
                  <a:pt x="1473" y="779"/>
                </a:lnTo>
                <a:lnTo>
                  <a:pt x="1434" y="728"/>
                </a:lnTo>
                <a:lnTo>
                  <a:pt x="1173" y="722"/>
                </a:lnTo>
                <a:lnTo>
                  <a:pt x="970" y="711"/>
                </a:lnTo>
                <a:lnTo>
                  <a:pt x="775" y="694"/>
                </a:lnTo>
                <a:lnTo>
                  <a:pt x="638" y="675"/>
                </a:lnTo>
                <a:lnTo>
                  <a:pt x="488" y="646"/>
                </a:lnTo>
                <a:lnTo>
                  <a:pt x="372" y="622"/>
                </a:lnTo>
                <a:lnTo>
                  <a:pt x="244" y="580"/>
                </a:lnTo>
                <a:lnTo>
                  <a:pt x="112" y="517"/>
                </a:lnTo>
                <a:lnTo>
                  <a:pt x="62" y="488"/>
                </a:lnTo>
                <a:lnTo>
                  <a:pt x="25" y="455"/>
                </a:lnTo>
                <a:lnTo>
                  <a:pt x="0" y="413"/>
                </a:lnTo>
                <a:lnTo>
                  <a:pt x="3" y="361"/>
                </a:lnTo>
                <a:lnTo>
                  <a:pt x="9" y="321"/>
                </a:lnTo>
                <a:lnTo>
                  <a:pt x="45" y="272"/>
                </a:lnTo>
                <a:lnTo>
                  <a:pt x="93" y="231"/>
                </a:lnTo>
                <a:close/>
              </a:path>
            </a:pathLst>
          </a:custGeom>
          <a:solidFill>
            <a:srgbClr val="FFFF00"/>
          </a:solidFill>
          <a:ln w="38100" cap="flat">
            <a:solidFill>
              <a:srgbClr val="000000"/>
            </a:solidFill>
            <a:prstDash val="solid"/>
            <a:round/>
            <a:headEnd/>
            <a:tailEnd/>
          </a:ln>
          <a:effectLst/>
        </p:spPr>
        <p:txBody>
          <a:bodyPr wrap="none" anchor="ctr"/>
          <a:lstStyle/>
          <a:p>
            <a:endParaRPr lang="en-US"/>
          </a:p>
        </p:txBody>
      </p:sp>
      <p:sp>
        <p:nvSpPr>
          <p:cNvPr id="26631" name="Text Box 7"/>
          <p:cNvSpPr txBox="1">
            <a:spLocks noChangeArrowheads="1"/>
          </p:cNvSpPr>
          <p:nvPr/>
        </p:nvSpPr>
        <p:spPr bwMode="auto">
          <a:xfrm>
            <a:off x="825500" y="228600"/>
            <a:ext cx="8026400" cy="1703388"/>
          </a:xfrm>
          <a:prstGeom prst="rect">
            <a:avLst/>
          </a:prstGeom>
          <a:noFill/>
          <a:ln w="9525">
            <a:noFill/>
            <a:miter lim="800000"/>
            <a:headEnd/>
            <a:tailEnd/>
          </a:ln>
          <a:effectLst/>
        </p:spPr>
        <p:txBody>
          <a:bodyPr>
            <a:spAutoFit/>
          </a:bodyPr>
          <a:lstStyle/>
          <a:p>
            <a:pPr algn="ctr"/>
            <a:r>
              <a:rPr lang="en-GB" sz="3600">
                <a:solidFill>
                  <a:srgbClr val="0000FF"/>
                </a:solidFill>
                <a:latin typeface="Arial - 36"/>
              </a:rPr>
              <a:t>Test your Knowledge:</a:t>
            </a:r>
          </a:p>
          <a:p>
            <a:pPr algn="ctr"/>
            <a:r>
              <a:rPr lang="en-GB" sz="3600">
                <a:solidFill>
                  <a:srgbClr val="0000FF"/>
                </a:solidFill>
                <a:latin typeface="Arial - 36"/>
              </a:rPr>
              <a:t>are the following statements </a:t>
            </a:r>
          </a:p>
          <a:p>
            <a:pPr algn="ctr"/>
            <a:r>
              <a:rPr lang="en-GB" sz="3600">
                <a:solidFill>
                  <a:srgbClr val="0000FF"/>
                </a:solidFill>
                <a:latin typeface="Arial - 36"/>
              </a:rPr>
              <a:t>TRUE or FALSE?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27650" name="Freeform 2"/>
          <p:cNvSpPr>
            <a:spLocks/>
          </p:cNvSpPr>
          <p:nvPr/>
        </p:nvSpPr>
        <p:spPr bwMode="auto">
          <a:xfrm>
            <a:off x="114300" y="5080000"/>
            <a:ext cx="7115175" cy="1641475"/>
          </a:xfrm>
          <a:custGeom>
            <a:avLst/>
            <a:gdLst/>
            <a:ahLst/>
            <a:cxnLst>
              <a:cxn ang="0">
                <a:pos x="0" y="0"/>
              </a:cxn>
              <a:cxn ang="0">
                <a:pos x="4481" y="0"/>
              </a:cxn>
              <a:cxn ang="0">
                <a:pos x="4481" y="1033"/>
              </a:cxn>
              <a:cxn ang="0">
                <a:pos x="0" y="1033"/>
              </a:cxn>
              <a:cxn ang="0">
                <a:pos x="0" y="0"/>
              </a:cxn>
            </a:cxnLst>
            <a:rect l="0" t="0" r="r" b="b"/>
            <a:pathLst>
              <a:path w="4482" h="1034">
                <a:moveTo>
                  <a:pt x="0" y="0"/>
                </a:moveTo>
                <a:lnTo>
                  <a:pt x="4481" y="0"/>
                </a:lnTo>
                <a:lnTo>
                  <a:pt x="4481" y="1033"/>
                </a:lnTo>
                <a:lnTo>
                  <a:pt x="0" y="1033"/>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27651" name="Freeform 3"/>
          <p:cNvSpPr>
            <a:spLocks/>
          </p:cNvSpPr>
          <p:nvPr/>
        </p:nvSpPr>
        <p:spPr bwMode="auto">
          <a:xfrm>
            <a:off x="3048000" y="2870200"/>
            <a:ext cx="6962775" cy="2428875"/>
          </a:xfrm>
          <a:custGeom>
            <a:avLst/>
            <a:gdLst/>
            <a:ahLst/>
            <a:cxnLst>
              <a:cxn ang="0">
                <a:pos x="0" y="0"/>
              </a:cxn>
              <a:cxn ang="0">
                <a:pos x="4385" y="0"/>
              </a:cxn>
              <a:cxn ang="0">
                <a:pos x="4385" y="1529"/>
              </a:cxn>
              <a:cxn ang="0">
                <a:pos x="0" y="1529"/>
              </a:cxn>
              <a:cxn ang="0">
                <a:pos x="0" y="0"/>
              </a:cxn>
            </a:cxnLst>
            <a:rect l="0" t="0" r="r" b="b"/>
            <a:pathLst>
              <a:path w="4386" h="1530">
                <a:moveTo>
                  <a:pt x="0" y="0"/>
                </a:moveTo>
                <a:lnTo>
                  <a:pt x="4385" y="0"/>
                </a:lnTo>
                <a:lnTo>
                  <a:pt x="4385" y="1529"/>
                </a:lnTo>
                <a:lnTo>
                  <a:pt x="0" y="1529"/>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27652" name="Freeform 4"/>
          <p:cNvSpPr>
            <a:spLocks/>
          </p:cNvSpPr>
          <p:nvPr/>
        </p:nvSpPr>
        <p:spPr bwMode="auto">
          <a:xfrm>
            <a:off x="88900" y="1562100"/>
            <a:ext cx="4827588" cy="1487488"/>
          </a:xfrm>
          <a:custGeom>
            <a:avLst/>
            <a:gdLst/>
            <a:ahLst/>
            <a:cxnLst>
              <a:cxn ang="0">
                <a:pos x="0" y="0"/>
              </a:cxn>
              <a:cxn ang="0">
                <a:pos x="3040" y="0"/>
              </a:cxn>
              <a:cxn ang="0">
                <a:pos x="3040" y="936"/>
              </a:cxn>
              <a:cxn ang="0">
                <a:pos x="0" y="936"/>
              </a:cxn>
              <a:cxn ang="0">
                <a:pos x="0" y="0"/>
              </a:cxn>
            </a:cxnLst>
            <a:rect l="0" t="0" r="r" b="b"/>
            <a:pathLst>
              <a:path w="3041" h="937">
                <a:moveTo>
                  <a:pt x="0" y="0"/>
                </a:moveTo>
                <a:lnTo>
                  <a:pt x="3040" y="0"/>
                </a:lnTo>
                <a:lnTo>
                  <a:pt x="3040" y="936"/>
                </a:lnTo>
                <a:lnTo>
                  <a:pt x="0" y="936"/>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grpSp>
        <p:nvGrpSpPr>
          <p:cNvPr id="27655" name="Group 7"/>
          <p:cNvGrpSpPr>
            <a:grpSpLocks/>
          </p:cNvGrpSpPr>
          <p:nvPr/>
        </p:nvGrpSpPr>
        <p:grpSpPr bwMode="auto">
          <a:xfrm>
            <a:off x="1117600" y="190500"/>
            <a:ext cx="8474075" cy="1019175"/>
            <a:chOff x="704" y="120"/>
            <a:chExt cx="5338" cy="642"/>
          </a:xfrm>
        </p:grpSpPr>
        <p:sp>
          <p:nvSpPr>
            <p:cNvPr id="27653" name="Freeform 5"/>
            <p:cNvSpPr>
              <a:spLocks/>
            </p:cNvSpPr>
            <p:nvPr/>
          </p:nvSpPr>
          <p:spPr bwMode="auto">
            <a:xfrm>
              <a:off x="704" y="120"/>
              <a:ext cx="5338" cy="642"/>
            </a:xfrm>
            <a:custGeom>
              <a:avLst/>
              <a:gdLst/>
              <a:ahLst/>
              <a:cxnLst>
                <a:cxn ang="0">
                  <a:pos x="0" y="0"/>
                </a:cxn>
                <a:cxn ang="0">
                  <a:pos x="5337" y="0"/>
                </a:cxn>
                <a:cxn ang="0">
                  <a:pos x="5337" y="641"/>
                </a:cxn>
                <a:cxn ang="0">
                  <a:pos x="0" y="641"/>
                </a:cxn>
                <a:cxn ang="0">
                  <a:pos x="0" y="0"/>
                </a:cxn>
              </a:cxnLst>
              <a:rect l="0" t="0" r="r" b="b"/>
              <a:pathLst>
                <a:path w="5338" h="642">
                  <a:moveTo>
                    <a:pt x="0" y="0"/>
                  </a:moveTo>
                  <a:lnTo>
                    <a:pt x="5337" y="0"/>
                  </a:lnTo>
                  <a:lnTo>
                    <a:pt x="5337" y="641"/>
                  </a:lnTo>
                  <a:lnTo>
                    <a:pt x="0" y="641"/>
                  </a:lnTo>
                  <a:lnTo>
                    <a:pt x="0" y="0"/>
                  </a:lnTo>
                  <a:close/>
                </a:path>
              </a:pathLst>
            </a:custGeom>
            <a:solidFill>
              <a:srgbClr val="00008B"/>
            </a:solidFill>
            <a:ln w="190500" cap="flat">
              <a:solidFill>
                <a:srgbClr val="FFFFFF"/>
              </a:solidFill>
              <a:prstDash val="solid"/>
              <a:round/>
              <a:headEnd/>
              <a:tailEnd/>
            </a:ln>
            <a:effectLst/>
          </p:spPr>
          <p:txBody>
            <a:bodyPr wrap="none" anchor="ctr"/>
            <a:lstStyle/>
            <a:p>
              <a:endParaRPr lang="en-US"/>
            </a:p>
          </p:txBody>
        </p:sp>
        <p:sp>
          <p:nvSpPr>
            <p:cNvPr id="27654" name="Text Box 6"/>
            <p:cNvSpPr txBox="1">
              <a:spLocks noChangeArrowheads="1"/>
            </p:cNvSpPr>
            <p:nvPr/>
          </p:nvSpPr>
          <p:spPr bwMode="auto">
            <a:xfrm>
              <a:off x="931" y="152"/>
              <a:ext cx="4830" cy="571"/>
            </a:xfrm>
            <a:prstGeom prst="rect">
              <a:avLst/>
            </a:prstGeom>
            <a:noFill/>
            <a:ln w="9525">
              <a:noFill/>
              <a:miter lim="800000"/>
              <a:headEnd/>
              <a:tailEnd/>
            </a:ln>
            <a:effectLst/>
          </p:spPr>
          <p:txBody>
            <a:bodyPr>
              <a:spAutoFit/>
            </a:bodyPr>
            <a:lstStyle/>
            <a:p>
              <a:pPr algn="ctr"/>
              <a:r>
                <a:rPr lang="en-GB" sz="4900">
                  <a:solidFill>
                    <a:srgbClr val="FFFFFF"/>
                  </a:solidFill>
                  <a:latin typeface="Times New Roman - 16"/>
                </a:rPr>
                <a:t> </a:t>
              </a:r>
            </a:p>
          </p:txBody>
        </p:sp>
      </p:grpSp>
      <p:sp>
        <p:nvSpPr>
          <p:cNvPr id="27656" name="Text Box 8"/>
          <p:cNvSpPr txBox="1">
            <a:spLocks noChangeArrowheads="1"/>
          </p:cNvSpPr>
          <p:nvPr/>
        </p:nvSpPr>
        <p:spPr bwMode="auto">
          <a:xfrm>
            <a:off x="1435100" y="444500"/>
            <a:ext cx="7823200" cy="684213"/>
          </a:xfrm>
          <a:prstGeom prst="rect">
            <a:avLst/>
          </a:prstGeom>
          <a:noFill/>
          <a:ln w="9525">
            <a:noFill/>
            <a:miter lim="800000"/>
            <a:headEnd/>
            <a:tailEnd/>
          </a:ln>
          <a:effectLst/>
        </p:spPr>
        <p:txBody>
          <a:bodyPr>
            <a:spAutoFit/>
          </a:bodyPr>
          <a:lstStyle/>
          <a:p>
            <a:r>
              <a:rPr lang="en-GB" sz="3500" b="1">
                <a:solidFill>
                  <a:srgbClr val="FFFFFF"/>
                </a:solidFill>
                <a:latin typeface="Bookman Old Style - 16"/>
              </a:rPr>
              <a:t>You have 30 seconds for each...</a:t>
            </a:r>
          </a:p>
        </p:txBody>
      </p:sp>
      <p:sp>
        <p:nvSpPr>
          <p:cNvPr id="27657" name="Text Box 9"/>
          <p:cNvSpPr txBox="1">
            <a:spLocks noChangeArrowheads="1"/>
          </p:cNvSpPr>
          <p:nvPr/>
        </p:nvSpPr>
        <p:spPr bwMode="auto">
          <a:xfrm>
            <a:off x="0" y="1841500"/>
            <a:ext cx="5308600" cy="893763"/>
          </a:xfrm>
          <a:prstGeom prst="rect">
            <a:avLst/>
          </a:prstGeom>
          <a:noFill/>
          <a:ln w="9525">
            <a:noFill/>
            <a:miter lim="800000"/>
            <a:headEnd/>
            <a:tailEnd/>
          </a:ln>
          <a:effectLst/>
        </p:spPr>
        <p:txBody>
          <a:bodyPr>
            <a:spAutoFit/>
          </a:bodyPr>
          <a:lstStyle/>
          <a:p>
            <a:pPr algn="ctr"/>
            <a:r>
              <a:rPr lang="en-GB" sz="2600" b="1">
                <a:solidFill>
                  <a:srgbClr val="4B0082"/>
                </a:solidFill>
                <a:latin typeface="Bookman Old Style - 16"/>
              </a:rPr>
              <a:t>Tell your partner one fact </a:t>
            </a:r>
          </a:p>
          <a:p>
            <a:pPr algn="ctr"/>
            <a:r>
              <a:rPr lang="en-GB" sz="2600" b="1">
                <a:solidFill>
                  <a:srgbClr val="4B0082"/>
                </a:solidFill>
                <a:latin typeface="Bookman Old Style - 16"/>
              </a:rPr>
              <a:t>   from your research.</a:t>
            </a:r>
          </a:p>
        </p:txBody>
      </p:sp>
      <p:sp>
        <p:nvSpPr>
          <p:cNvPr id="27658" name="Text Box 10"/>
          <p:cNvSpPr txBox="1">
            <a:spLocks noChangeArrowheads="1"/>
          </p:cNvSpPr>
          <p:nvPr/>
        </p:nvSpPr>
        <p:spPr bwMode="auto">
          <a:xfrm>
            <a:off x="3022600" y="3289300"/>
            <a:ext cx="7035800" cy="1765300"/>
          </a:xfrm>
          <a:prstGeom prst="rect">
            <a:avLst/>
          </a:prstGeom>
          <a:noFill/>
          <a:ln w="9525">
            <a:noFill/>
            <a:miter lim="800000"/>
            <a:headEnd/>
            <a:tailEnd/>
          </a:ln>
          <a:effectLst/>
        </p:spPr>
        <p:txBody>
          <a:bodyPr>
            <a:spAutoFit/>
          </a:bodyPr>
          <a:lstStyle/>
          <a:p>
            <a:pPr algn="ctr"/>
            <a:r>
              <a:rPr lang="en-GB" sz="2700">
                <a:solidFill>
                  <a:srgbClr val="000000"/>
                </a:solidFill>
                <a:latin typeface="Times New Roman - 16"/>
              </a:rPr>
              <a:t>    </a:t>
            </a:r>
            <a:r>
              <a:rPr lang="en-GB" sz="2700" b="1">
                <a:solidFill>
                  <a:srgbClr val="00008B"/>
                </a:solidFill>
                <a:latin typeface="Bookman Old Style - 16"/>
              </a:rPr>
              <a:t>Turn to your new partner and tell him/her your old partner's fact. Discuss whether you think it's accurate.</a:t>
            </a:r>
          </a:p>
        </p:txBody>
      </p:sp>
      <p:sp>
        <p:nvSpPr>
          <p:cNvPr id="27659" name="Text Box 11"/>
          <p:cNvSpPr txBox="1">
            <a:spLocks noChangeArrowheads="1"/>
          </p:cNvSpPr>
          <p:nvPr/>
        </p:nvSpPr>
        <p:spPr bwMode="auto">
          <a:xfrm>
            <a:off x="177800" y="5334000"/>
            <a:ext cx="6985000" cy="1317625"/>
          </a:xfrm>
          <a:prstGeom prst="rect">
            <a:avLst/>
          </a:prstGeom>
          <a:noFill/>
          <a:ln w="9525">
            <a:noFill/>
            <a:miter lim="800000"/>
            <a:headEnd/>
            <a:tailEnd/>
          </a:ln>
          <a:effectLst/>
        </p:spPr>
        <p:txBody>
          <a:bodyPr>
            <a:spAutoFit/>
          </a:bodyPr>
          <a:lstStyle/>
          <a:p>
            <a:pPr algn="ctr"/>
            <a:r>
              <a:rPr lang="en-GB" sz="2700" b="1">
                <a:solidFill>
                  <a:srgbClr val="4B0082"/>
                </a:solidFill>
                <a:latin typeface="Bookman Old Style - 16"/>
              </a:rPr>
              <a:t>Write down any accurate information you think we need to know for this topic.</a:t>
            </a:r>
          </a:p>
        </p:txBody>
      </p:sp>
      <p:sp>
        <p:nvSpPr>
          <p:cNvPr id="27660" name="Line 12"/>
          <p:cNvSpPr>
            <a:spLocks noChangeShapeType="1"/>
          </p:cNvSpPr>
          <p:nvPr/>
        </p:nvSpPr>
        <p:spPr bwMode="auto">
          <a:xfrm>
            <a:off x="4584700" y="2641600"/>
            <a:ext cx="609600" cy="533400"/>
          </a:xfrm>
          <a:prstGeom prst="line">
            <a:avLst/>
          </a:prstGeom>
          <a:noFill/>
          <a:ln w="127000">
            <a:solidFill>
              <a:srgbClr val="00008B">
                <a:alpha val="83922"/>
              </a:srgbClr>
            </a:solidFill>
            <a:prstDash val="dash"/>
            <a:round/>
            <a:headEnd type="none" w="med" len="sm"/>
            <a:tailEnd type="triangle" w="med" len="sm"/>
          </a:ln>
          <a:effectLst/>
        </p:spPr>
        <p:txBody>
          <a:bodyPr wrap="none" anchor="ctr"/>
          <a:lstStyle/>
          <a:p>
            <a:endParaRPr lang="en-US"/>
          </a:p>
        </p:txBody>
      </p:sp>
      <p:sp>
        <p:nvSpPr>
          <p:cNvPr id="27661" name="Line 13"/>
          <p:cNvSpPr>
            <a:spLocks noChangeShapeType="1"/>
          </p:cNvSpPr>
          <p:nvPr/>
        </p:nvSpPr>
        <p:spPr bwMode="auto">
          <a:xfrm flipH="1">
            <a:off x="2959100" y="4660900"/>
            <a:ext cx="533400" cy="558800"/>
          </a:xfrm>
          <a:prstGeom prst="line">
            <a:avLst/>
          </a:prstGeom>
          <a:noFill/>
          <a:ln w="127000">
            <a:solidFill>
              <a:srgbClr val="00008B">
                <a:alpha val="83922"/>
              </a:srgbClr>
            </a:solidFill>
            <a:prstDash val="dash"/>
            <a:round/>
            <a:headEnd type="none" w="med" len="sm"/>
            <a:tailEnd type="triangle" w="med" len="sm"/>
          </a:ln>
          <a:effectLst/>
        </p:spPr>
        <p:txBody>
          <a:bodyPr wrap="none" anchor="ctr"/>
          <a:lstStyle/>
          <a:p>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E6E6FA"/>
        </a:solidFill>
        <a:effectLst/>
      </p:bgPr>
    </p:bg>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2209800" y="482600"/>
            <a:ext cx="6807200" cy="1227138"/>
          </a:xfrm>
          <a:prstGeom prst="rect">
            <a:avLst/>
          </a:prstGeom>
          <a:noFill/>
          <a:ln w="9525">
            <a:noFill/>
            <a:miter lim="800000"/>
            <a:headEnd/>
            <a:tailEnd/>
          </a:ln>
          <a:effectLst/>
        </p:spPr>
        <p:txBody>
          <a:bodyPr>
            <a:spAutoFit/>
          </a:bodyPr>
          <a:lstStyle/>
          <a:p>
            <a:r>
              <a:rPr lang="en-GB" sz="6700">
                <a:solidFill>
                  <a:srgbClr val="FF0000"/>
                </a:solidFill>
                <a:latin typeface="Arial - 48"/>
              </a:rPr>
              <a:t>Ten Questions!</a:t>
            </a:r>
          </a:p>
        </p:txBody>
      </p:sp>
      <p:sp>
        <p:nvSpPr>
          <p:cNvPr id="28675" name="Text Box 3"/>
          <p:cNvSpPr txBox="1">
            <a:spLocks noChangeArrowheads="1"/>
          </p:cNvSpPr>
          <p:nvPr/>
        </p:nvSpPr>
        <p:spPr bwMode="auto">
          <a:xfrm>
            <a:off x="1917700" y="1498600"/>
            <a:ext cx="7137400" cy="2486025"/>
          </a:xfrm>
          <a:prstGeom prst="rect">
            <a:avLst/>
          </a:prstGeom>
          <a:noFill/>
          <a:ln w="9525">
            <a:noFill/>
            <a:miter lim="800000"/>
            <a:headEnd/>
            <a:tailEnd/>
          </a:ln>
          <a:effectLst/>
        </p:spPr>
        <p:txBody>
          <a:bodyPr>
            <a:spAutoFit/>
          </a:bodyPr>
          <a:lstStyle/>
          <a:p>
            <a:pPr algn="ctr"/>
            <a:r>
              <a:rPr lang="en-GB" sz="3200">
                <a:solidFill>
                  <a:srgbClr val="0000FF"/>
                </a:solidFill>
                <a:latin typeface="Arial - 36"/>
              </a:rPr>
              <a:t>Your teacher will select one student and put a post-it note with a keyword on their forehead  - they have ten questions to ask the class to which they can only reply YES or NO!</a:t>
            </a:r>
          </a:p>
        </p:txBody>
      </p:sp>
      <p:pic>
        <p:nvPicPr>
          <p:cNvPr id="28676" name="Picture 4" descr="clipboard(8)"/>
          <p:cNvPicPr>
            <a:picLocks noChangeAspect="1" noChangeArrowheads="1"/>
          </p:cNvPicPr>
          <p:nvPr/>
        </p:nvPicPr>
        <p:blipFill>
          <a:blip r:embed="rId2" cstate="print"/>
          <a:srcRect/>
          <a:stretch>
            <a:fillRect/>
          </a:stretch>
        </p:blipFill>
        <p:spPr bwMode="auto">
          <a:xfrm>
            <a:off x="3746500" y="4038600"/>
            <a:ext cx="3333750" cy="3313113"/>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32CD32"/>
        </a:solidFill>
        <a:effectLst/>
      </p:bgPr>
    </p:bg>
    <p:spTree>
      <p:nvGrpSpPr>
        <p:cNvPr id="1" name=""/>
        <p:cNvGrpSpPr/>
        <p:nvPr/>
      </p:nvGrpSpPr>
      <p:grpSpPr>
        <a:xfrm>
          <a:off x="0" y="0"/>
          <a:ext cx="0" cy="0"/>
          <a:chOff x="0" y="0"/>
          <a:chExt cx="0" cy="0"/>
        </a:xfrm>
      </p:grpSpPr>
      <p:sp>
        <p:nvSpPr>
          <p:cNvPr id="29698" name="Oval 2"/>
          <p:cNvSpPr>
            <a:spLocks noChangeArrowheads="1"/>
          </p:cNvSpPr>
          <p:nvPr/>
        </p:nvSpPr>
        <p:spPr bwMode="auto">
          <a:xfrm>
            <a:off x="-342900" y="1143000"/>
            <a:ext cx="7088188" cy="5005388"/>
          </a:xfrm>
          <a:prstGeom prst="ellipse">
            <a:avLst/>
          </a:prstGeom>
          <a:solidFill>
            <a:srgbClr val="FFAD5B">
              <a:alpha val="83922"/>
            </a:srgbClr>
          </a:solidFill>
          <a:ln w="38100">
            <a:solidFill>
              <a:srgbClr val="000000">
                <a:alpha val="83922"/>
              </a:srgbClr>
            </a:solidFill>
            <a:prstDash val="sysDot"/>
            <a:round/>
            <a:headEnd/>
            <a:tailEnd/>
          </a:ln>
          <a:effectLst/>
        </p:spPr>
        <p:txBody>
          <a:bodyPr wrap="none" anchor="ctr"/>
          <a:lstStyle/>
          <a:p>
            <a:endParaRPr lang="en-US"/>
          </a:p>
        </p:txBody>
      </p:sp>
      <p:sp>
        <p:nvSpPr>
          <p:cNvPr id="29699" name="Oval 3"/>
          <p:cNvSpPr>
            <a:spLocks noChangeArrowheads="1"/>
          </p:cNvSpPr>
          <p:nvPr/>
        </p:nvSpPr>
        <p:spPr bwMode="auto">
          <a:xfrm>
            <a:off x="3251200" y="1130300"/>
            <a:ext cx="6897688" cy="4954588"/>
          </a:xfrm>
          <a:prstGeom prst="ellipse">
            <a:avLst/>
          </a:prstGeom>
          <a:solidFill>
            <a:srgbClr val="FFFFFF">
              <a:alpha val="34901"/>
            </a:srgbClr>
          </a:solidFill>
          <a:ln w="38100">
            <a:solidFill>
              <a:srgbClr val="000000">
                <a:alpha val="34901"/>
              </a:srgbClr>
            </a:solidFill>
            <a:prstDash val="sysDot"/>
            <a:round/>
            <a:headEnd/>
            <a:tailEnd/>
          </a:ln>
          <a:effectLst/>
        </p:spPr>
        <p:txBody>
          <a:bodyPr wrap="none" anchor="ctr"/>
          <a:lstStyle/>
          <a:p>
            <a:endParaRPr lang="en-US"/>
          </a:p>
        </p:txBody>
      </p:sp>
      <p:grpSp>
        <p:nvGrpSpPr>
          <p:cNvPr id="29702" name="Group 6"/>
          <p:cNvGrpSpPr>
            <a:grpSpLocks/>
          </p:cNvGrpSpPr>
          <p:nvPr/>
        </p:nvGrpSpPr>
        <p:grpSpPr bwMode="auto">
          <a:xfrm>
            <a:off x="1663700" y="1485900"/>
            <a:ext cx="2325688" cy="398463"/>
            <a:chOff x="1048" y="936"/>
            <a:chExt cx="1465" cy="251"/>
          </a:xfrm>
        </p:grpSpPr>
        <p:sp>
          <p:nvSpPr>
            <p:cNvPr id="29700" name="Freeform 4"/>
            <p:cNvSpPr>
              <a:spLocks/>
            </p:cNvSpPr>
            <p:nvPr/>
          </p:nvSpPr>
          <p:spPr bwMode="auto">
            <a:xfrm>
              <a:off x="1048" y="936"/>
              <a:ext cx="1465" cy="251"/>
            </a:xfrm>
            <a:custGeom>
              <a:avLst/>
              <a:gdLst/>
              <a:ahLst/>
              <a:cxnLst>
                <a:cxn ang="0">
                  <a:pos x="0" y="0"/>
                </a:cxn>
                <a:cxn ang="0">
                  <a:pos x="1464" y="0"/>
                </a:cxn>
                <a:cxn ang="0">
                  <a:pos x="1464" y="250"/>
                </a:cxn>
                <a:cxn ang="0">
                  <a:pos x="0" y="250"/>
                </a:cxn>
                <a:cxn ang="0">
                  <a:pos x="0" y="0"/>
                </a:cxn>
              </a:cxnLst>
              <a:rect l="0" t="0" r="r" b="b"/>
              <a:pathLst>
                <a:path w="1465" h="251">
                  <a:moveTo>
                    <a:pt x="0" y="0"/>
                  </a:moveTo>
                  <a:lnTo>
                    <a:pt x="1464" y="0"/>
                  </a:lnTo>
                  <a:lnTo>
                    <a:pt x="1464" y="250"/>
                  </a:lnTo>
                  <a:lnTo>
                    <a:pt x="0" y="250"/>
                  </a:lnTo>
                  <a:lnTo>
                    <a:pt x="0" y="0"/>
                  </a:lnTo>
                  <a:close/>
                </a:path>
              </a:pathLst>
            </a:custGeom>
            <a:solidFill>
              <a:srgbClr val="FFFF00"/>
            </a:solidFill>
            <a:ln w="38100" cap="flat">
              <a:solidFill>
                <a:srgbClr val="000000"/>
              </a:solidFill>
              <a:prstDash val="solid"/>
              <a:round/>
              <a:headEnd/>
              <a:tailEnd/>
            </a:ln>
            <a:effectLst/>
          </p:spPr>
          <p:txBody>
            <a:bodyPr wrap="none" anchor="ctr"/>
            <a:lstStyle/>
            <a:p>
              <a:endParaRPr lang="en-US"/>
            </a:p>
          </p:txBody>
        </p:sp>
        <p:sp>
          <p:nvSpPr>
            <p:cNvPr id="29701" name="Text Box 5"/>
            <p:cNvSpPr txBox="1">
              <a:spLocks noChangeArrowheads="1"/>
            </p:cNvSpPr>
            <p:nvPr/>
          </p:nvSpPr>
          <p:spPr bwMode="auto">
            <a:xfrm>
              <a:off x="1081" y="948"/>
              <a:ext cx="1383" cy="223"/>
            </a:xfrm>
            <a:prstGeom prst="rect">
              <a:avLst/>
            </a:prstGeom>
            <a:noFill/>
            <a:ln w="9525">
              <a:noFill/>
              <a:miter lim="800000"/>
              <a:headEnd/>
              <a:tailEnd/>
            </a:ln>
            <a:effectLst/>
          </p:spPr>
          <p:txBody>
            <a:bodyPr>
              <a:spAutoFit/>
            </a:bodyPr>
            <a:lstStyle/>
            <a:p>
              <a:pPr algn="ctr"/>
              <a:r>
                <a:rPr lang="en-GB">
                  <a:solidFill>
                    <a:srgbClr val="000000"/>
                  </a:solidFill>
                  <a:latin typeface="Bookman Old Style - 16"/>
                </a:rPr>
                <a:t> </a:t>
              </a:r>
            </a:p>
          </p:txBody>
        </p:sp>
      </p:grpSp>
      <p:grpSp>
        <p:nvGrpSpPr>
          <p:cNvPr id="29705" name="Group 9"/>
          <p:cNvGrpSpPr>
            <a:grpSpLocks/>
          </p:cNvGrpSpPr>
          <p:nvPr/>
        </p:nvGrpSpPr>
        <p:grpSpPr bwMode="auto">
          <a:xfrm>
            <a:off x="4102100" y="2311400"/>
            <a:ext cx="1870075" cy="396875"/>
            <a:chOff x="2584" y="1456"/>
            <a:chExt cx="1178" cy="250"/>
          </a:xfrm>
        </p:grpSpPr>
        <p:sp>
          <p:nvSpPr>
            <p:cNvPr id="29703" name="Freeform 7"/>
            <p:cNvSpPr>
              <a:spLocks/>
            </p:cNvSpPr>
            <p:nvPr/>
          </p:nvSpPr>
          <p:spPr bwMode="auto">
            <a:xfrm>
              <a:off x="2584" y="1456"/>
              <a:ext cx="1178" cy="250"/>
            </a:xfrm>
            <a:custGeom>
              <a:avLst/>
              <a:gdLst/>
              <a:ahLst/>
              <a:cxnLst>
                <a:cxn ang="0">
                  <a:pos x="0" y="0"/>
                </a:cxn>
                <a:cxn ang="0">
                  <a:pos x="1177" y="0"/>
                </a:cxn>
                <a:cxn ang="0">
                  <a:pos x="1177" y="249"/>
                </a:cxn>
                <a:cxn ang="0">
                  <a:pos x="0" y="249"/>
                </a:cxn>
                <a:cxn ang="0">
                  <a:pos x="0" y="0"/>
                </a:cxn>
              </a:cxnLst>
              <a:rect l="0" t="0" r="r" b="b"/>
              <a:pathLst>
                <a:path w="1178" h="250">
                  <a:moveTo>
                    <a:pt x="0" y="0"/>
                  </a:moveTo>
                  <a:lnTo>
                    <a:pt x="1177" y="0"/>
                  </a:lnTo>
                  <a:lnTo>
                    <a:pt x="1177" y="249"/>
                  </a:lnTo>
                  <a:lnTo>
                    <a:pt x="0" y="249"/>
                  </a:lnTo>
                  <a:lnTo>
                    <a:pt x="0" y="0"/>
                  </a:lnTo>
                  <a:close/>
                </a:path>
              </a:pathLst>
            </a:custGeom>
            <a:solidFill>
              <a:srgbClr val="FFFF00"/>
            </a:solidFill>
            <a:ln w="38100" cap="flat">
              <a:solidFill>
                <a:srgbClr val="000000"/>
              </a:solidFill>
              <a:prstDash val="solid"/>
              <a:round/>
              <a:headEnd/>
              <a:tailEnd/>
            </a:ln>
            <a:effectLst/>
          </p:spPr>
          <p:txBody>
            <a:bodyPr wrap="none" anchor="ctr"/>
            <a:lstStyle/>
            <a:p>
              <a:endParaRPr lang="en-US"/>
            </a:p>
          </p:txBody>
        </p:sp>
        <p:sp>
          <p:nvSpPr>
            <p:cNvPr id="29704" name="Text Box 8"/>
            <p:cNvSpPr txBox="1">
              <a:spLocks noChangeArrowheads="1"/>
            </p:cNvSpPr>
            <p:nvPr/>
          </p:nvSpPr>
          <p:spPr bwMode="auto">
            <a:xfrm>
              <a:off x="2603" y="1468"/>
              <a:ext cx="1127" cy="222"/>
            </a:xfrm>
            <a:prstGeom prst="rect">
              <a:avLst/>
            </a:prstGeom>
            <a:noFill/>
            <a:ln w="9525">
              <a:noFill/>
              <a:miter lim="800000"/>
              <a:headEnd/>
              <a:tailEnd/>
            </a:ln>
            <a:effectLst/>
          </p:spPr>
          <p:txBody>
            <a:bodyPr>
              <a:spAutoFit/>
            </a:bodyPr>
            <a:lstStyle/>
            <a:p>
              <a:pPr algn="ctr"/>
              <a:r>
                <a:rPr lang="en-GB" b="1">
                  <a:solidFill>
                    <a:srgbClr val="000000"/>
                  </a:solidFill>
                  <a:latin typeface="Bookman Old Style - 16"/>
                </a:rPr>
                <a:t>BOTH </a:t>
              </a:r>
            </a:p>
          </p:txBody>
        </p:sp>
      </p:grpSp>
      <p:sp>
        <p:nvSpPr>
          <p:cNvPr id="29706" name="Freeform 10"/>
          <p:cNvSpPr>
            <a:spLocks/>
          </p:cNvSpPr>
          <p:nvPr/>
        </p:nvSpPr>
        <p:spPr bwMode="auto">
          <a:xfrm>
            <a:off x="5867400" y="1435100"/>
            <a:ext cx="2354263" cy="382588"/>
          </a:xfrm>
          <a:custGeom>
            <a:avLst/>
            <a:gdLst/>
            <a:ahLst/>
            <a:cxnLst>
              <a:cxn ang="0">
                <a:pos x="0" y="0"/>
              </a:cxn>
              <a:cxn ang="0">
                <a:pos x="1482" y="0"/>
              </a:cxn>
              <a:cxn ang="0">
                <a:pos x="1482" y="240"/>
              </a:cxn>
              <a:cxn ang="0">
                <a:pos x="0" y="240"/>
              </a:cxn>
              <a:cxn ang="0">
                <a:pos x="0" y="0"/>
              </a:cxn>
            </a:cxnLst>
            <a:rect l="0" t="0" r="r" b="b"/>
            <a:pathLst>
              <a:path w="1483" h="241">
                <a:moveTo>
                  <a:pt x="0" y="0"/>
                </a:moveTo>
                <a:lnTo>
                  <a:pt x="1482" y="0"/>
                </a:lnTo>
                <a:lnTo>
                  <a:pt x="1482" y="240"/>
                </a:lnTo>
                <a:lnTo>
                  <a:pt x="0" y="240"/>
                </a:lnTo>
                <a:lnTo>
                  <a:pt x="0" y="0"/>
                </a:lnTo>
                <a:close/>
              </a:path>
            </a:pathLst>
          </a:custGeom>
          <a:solidFill>
            <a:srgbClr val="FFFF00"/>
          </a:solidFill>
          <a:ln w="38100" cap="flat">
            <a:solidFill>
              <a:srgbClr val="000000"/>
            </a:solidFill>
            <a:prstDash val="solid"/>
            <a:round/>
            <a:headEnd/>
            <a:tailEnd/>
          </a:ln>
          <a:effectLst/>
        </p:spPr>
        <p:txBody>
          <a:bodyPr wrap="none" anchor="ctr"/>
          <a:lstStyle/>
          <a:p>
            <a:endParaRPr lang="en-US"/>
          </a:p>
        </p:txBody>
      </p:sp>
      <p:grpSp>
        <p:nvGrpSpPr>
          <p:cNvPr id="29709" name="Group 13"/>
          <p:cNvGrpSpPr>
            <a:grpSpLocks/>
          </p:cNvGrpSpPr>
          <p:nvPr/>
        </p:nvGrpSpPr>
        <p:grpSpPr bwMode="auto">
          <a:xfrm>
            <a:off x="1041400" y="101600"/>
            <a:ext cx="7921625" cy="957263"/>
            <a:chOff x="656" y="64"/>
            <a:chExt cx="4990" cy="603"/>
          </a:xfrm>
        </p:grpSpPr>
        <p:sp>
          <p:nvSpPr>
            <p:cNvPr id="29707" name="Freeform 11"/>
            <p:cNvSpPr>
              <a:spLocks/>
            </p:cNvSpPr>
            <p:nvPr/>
          </p:nvSpPr>
          <p:spPr bwMode="auto">
            <a:xfrm>
              <a:off x="656" y="64"/>
              <a:ext cx="4990" cy="603"/>
            </a:xfrm>
            <a:custGeom>
              <a:avLst/>
              <a:gdLst/>
              <a:ahLst/>
              <a:cxnLst>
                <a:cxn ang="0">
                  <a:pos x="0" y="0"/>
                </a:cxn>
                <a:cxn ang="0">
                  <a:pos x="4989" y="0"/>
                </a:cxn>
                <a:cxn ang="0">
                  <a:pos x="4989" y="602"/>
                </a:cxn>
                <a:cxn ang="0">
                  <a:pos x="0" y="602"/>
                </a:cxn>
                <a:cxn ang="0">
                  <a:pos x="0" y="0"/>
                </a:cxn>
              </a:cxnLst>
              <a:rect l="0" t="0" r="r" b="b"/>
              <a:pathLst>
                <a:path w="4990" h="603">
                  <a:moveTo>
                    <a:pt x="0" y="0"/>
                  </a:moveTo>
                  <a:lnTo>
                    <a:pt x="4989" y="0"/>
                  </a:lnTo>
                  <a:lnTo>
                    <a:pt x="4989" y="602"/>
                  </a:lnTo>
                  <a:lnTo>
                    <a:pt x="0" y="602"/>
                  </a:lnTo>
                  <a:lnTo>
                    <a:pt x="0" y="0"/>
                  </a:lnTo>
                  <a:close/>
                </a:path>
              </a:pathLst>
            </a:custGeom>
            <a:solidFill>
              <a:srgbClr val="FFFF00"/>
            </a:solidFill>
            <a:ln w="76200" cap="flat">
              <a:solidFill>
                <a:srgbClr val="000000"/>
              </a:solidFill>
              <a:prstDash val="solid"/>
              <a:round/>
              <a:headEnd/>
              <a:tailEnd/>
            </a:ln>
            <a:effectLst/>
          </p:spPr>
          <p:txBody>
            <a:bodyPr wrap="none" anchor="ctr"/>
            <a:lstStyle/>
            <a:p>
              <a:endParaRPr lang="en-US"/>
            </a:p>
          </p:txBody>
        </p:sp>
        <p:sp>
          <p:nvSpPr>
            <p:cNvPr id="29708" name="Text Box 12"/>
            <p:cNvSpPr txBox="1">
              <a:spLocks noChangeArrowheads="1"/>
            </p:cNvSpPr>
            <p:nvPr/>
          </p:nvSpPr>
          <p:spPr bwMode="auto">
            <a:xfrm>
              <a:off x="865" y="94"/>
              <a:ext cx="4520" cy="536"/>
            </a:xfrm>
            <a:prstGeom prst="rect">
              <a:avLst/>
            </a:prstGeom>
            <a:noFill/>
            <a:ln w="9525">
              <a:noFill/>
              <a:miter lim="800000"/>
              <a:headEnd/>
              <a:tailEnd/>
            </a:ln>
            <a:effectLst/>
          </p:spPr>
          <p:txBody>
            <a:bodyPr>
              <a:spAutoFit/>
            </a:bodyPr>
            <a:lstStyle/>
            <a:p>
              <a:pPr algn="ctr"/>
              <a:r>
                <a:rPr lang="en-GB" sz="2600" b="1">
                  <a:solidFill>
                    <a:srgbClr val="000000"/>
                  </a:solidFill>
                  <a:latin typeface="Bookman Old Style - 24"/>
                </a:rPr>
                <a:t>Write down everything you know under the right heading: </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2146300" y="254000"/>
            <a:ext cx="4876800" cy="758825"/>
          </a:xfrm>
          <a:prstGeom prst="rect">
            <a:avLst/>
          </a:prstGeom>
          <a:noFill/>
          <a:ln w="9525">
            <a:noFill/>
            <a:miter lim="800000"/>
            <a:headEnd/>
            <a:tailEnd/>
          </a:ln>
          <a:effectLst/>
        </p:spPr>
        <p:txBody>
          <a:bodyPr>
            <a:spAutoFit/>
          </a:bodyPr>
          <a:lstStyle/>
          <a:p>
            <a:r>
              <a:rPr lang="en-GB" sz="3900" b="1">
                <a:solidFill>
                  <a:srgbClr val="0000FF"/>
                </a:solidFill>
                <a:latin typeface="Arial - 12"/>
              </a:rPr>
              <a:t>Think, Pair, Share</a:t>
            </a:r>
          </a:p>
        </p:txBody>
      </p:sp>
      <p:sp>
        <p:nvSpPr>
          <p:cNvPr id="4099" name="Text Box 3"/>
          <p:cNvSpPr txBox="1">
            <a:spLocks noChangeArrowheads="1"/>
          </p:cNvSpPr>
          <p:nvPr/>
        </p:nvSpPr>
        <p:spPr bwMode="auto">
          <a:xfrm>
            <a:off x="444500" y="1231900"/>
            <a:ext cx="5232400" cy="3903663"/>
          </a:xfrm>
          <a:prstGeom prst="rect">
            <a:avLst/>
          </a:prstGeom>
          <a:noFill/>
          <a:ln w="9525">
            <a:noFill/>
            <a:miter lim="800000"/>
            <a:headEnd/>
            <a:tailEnd/>
          </a:ln>
          <a:effectLst/>
        </p:spPr>
        <p:txBody>
          <a:bodyPr>
            <a:spAutoFit/>
          </a:bodyPr>
          <a:lstStyle/>
          <a:p>
            <a:r>
              <a:rPr lang="en-GB" sz="2800">
                <a:solidFill>
                  <a:srgbClr val="0000FF"/>
                </a:solidFill>
                <a:latin typeface="Arial - 12"/>
              </a:rPr>
              <a:t>Pupils write down as many answers or ideas they can think of on their own (Think). They then pool their ideas with a partner (Pair), and finally the teacher opens up the discussion for contributions from the class as a whole (Share). </a:t>
            </a:r>
          </a:p>
        </p:txBody>
      </p:sp>
      <p:pic>
        <p:nvPicPr>
          <p:cNvPr id="4100" name="Picture 4" descr="TALKthinkpairshare2[1]"/>
          <p:cNvPicPr>
            <a:picLocks noChangeAspect="1" noChangeArrowheads="1"/>
          </p:cNvPicPr>
          <p:nvPr/>
        </p:nvPicPr>
        <p:blipFill>
          <a:blip r:embed="rId2" cstate="print"/>
          <a:srcRect/>
          <a:stretch>
            <a:fillRect/>
          </a:stretch>
        </p:blipFill>
        <p:spPr bwMode="auto">
          <a:xfrm>
            <a:off x="6896100" y="673100"/>
            <a:ext cx="2820988" cy="56657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7FFFD4"/>
        </a:solidFill>
        <a:effectLst/>
      </p:bgPr>
    </p:bg>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1041400" y="1765300"/>
            <a:ext cx="8915400" cy="1819275"/>
          </a:xfrm>
          <a:prstGeom prst="rect">
            <a:avLst/>
          </a:prstGeom>
          <a:noFill/>
          <a:ln w="9525">
            <a:noFill/>
            <a:miter lim="800000"/>
            <a:headEnd/>
            <a:tailEnd/>
          </a:ln>
          <a:effectLst/>
        </p:spPr>
        <p:txBody>
          <a:bodyPr>
            <a:spAutoFit/>
          </a:bodyPr>
          <a:lstStyle/>
          <a:p>
            <a:r>
              <a:rPr lang="en-GB" sz="2900">
                <a:solidFill>
                  <a:srgbClr val="FF6820"/>
                </a:solidFill>
                <a:latin typeface="Arial - 48"/>
              </a:rPr>
              <a:t>Starter: Your challenge today is to make as many small words from our key word today which is </a:t>
            </a:r>
          </a:p>
          <a:p>
            <a:endParaRPr lang="en-GB" sz="2900">
              <a:solidFill>
                <a:srgbClr val="FF6820"/>
              </a:solidFill>
              <a:latin typeface="Arial - 48"/>
            </a:endParaRPr>
          </a:p>
          <a:p>
            <a:r>
              <a:rPr lang="en-GB" sz="2900">
                <a:solidFill>
                  <a:srgbClr val="FF6820"/>
                </a:solidFill>
                <a:latin typeface="Arial - 48"/>
              </a:rPr>
              <a:t>_________________________________________ </a:t>
            </a:r>
          </a:p>
        </p:txBody>
      </p:sp>
      <p:sp>
        <p:nvSpPr>
          <p:cNvPr id="30723" name="Text Box 3"/>
          <p:cNvSpPr txBox="1">
            <a:spLocks noChangeArrowheads="1"/>
          </p:cNvSpPr>
          <p:nvPr/>
        </p:nvSpPr>
        <p:spPr bwMode="auto">
          <a:xfrm>
            <a:off x="2616200" y="495300"/>
            <a:ext cx="5410200" cy="877888"/>
          </a:xfrm>
          <a:prstGeom prst="rect">
            <a:avLst/>
          </a:prstGeom>
          <a:noFill/>
          <a:ln w="9525">
            <a:noFill/>
            <a:miter lim="800000"/>
            <a:headEnd/>
            <a:tailEnd/>
          </a:ln>
          <a:effectLst/>
        </p:spPr>
        <p:txBody>
          <a:bodyPr>
            <a:spAutoFit/>
          </a:bodyPr>
          <a:lstStyle/>
          <a:p>
            <a:pPr algn="ctr"/>
            <a:r>
              <a:rPr lang="en-GB" sz="4900">
                <a:solidFill>
                  <a:srgbClr val="0000FF"/>
                </a:solidFill>
                <a:latin typeface="Arial - 72"/>
              </a:rPr>
              <a:t>Constantinople</a:t>
            </a:r>
          </a:p>
        </p:txBody>
      </p:sp>
      <p:sp>
        <p:nvSpPr>
          <p:cNvPr id="30724" name="Oval 4"/>
          <p:cNvSpPr>
            <a:spLocks noChangeArrowheads="1"/>
          </p:cNvSpPr>
          <p:nvPr/>
        </p:nvSpPr>
        <p:spPr bwMode="auto">
          <a:xfrm>
            <a:off x="2019300" y="381000"/>
            <a:ext cx="6324600" cy="952500"/>
          </a:xfrm>
          <a:prstGeom prst="ellipse">
            <a:avLst/>
          </a:prstGeom>
          <a:solidFill>
            <a:srgbClr val="FFD700"/>
          </a:solidFill>
          <a:ln w="38100">
            <a:solidFill>
              <a:srgbClr val="FF6820"/>
            </a:solidFill>
            <a:round/>
            <a:headEnd/>
            <a:tailEnd/>
          </a:ln>
          <a:effectLst/>
        </p:spPr>
        <p:txBody>
          <a:bodyPr wrap="none" anchor="ctr"/>
          <a:lstStyle/>
          <a:p>
            <a:endParaRPr lang="en-US"/>
          </a:p>
        </p:txBody>
      </p:sp>
      <p:sp>
        <p:nvSpPr>
          <p:cNvPr id="30725" name="Text Box 5"/>
          <p:cNvSpPr txBox="1">
            <a:spLocks noChangeArrowheads="1"/>
          </p:cNvSpPr>
          <p:nvPr/>
        </p:nvSpPr>
        <p:spPr bwMode="auto">
          <a:xfrm>
            <a:off x="3390900" y="558800"/>
            <a:ext cx="3810000" cy="682625"/>
          </a:xfrm>
          <a:prstGeom prst="rect">
            <a:avLst/>
          </a:prstGeom>
          <a:noFill/>
          <a:ln w="9525">
            <a:noFill/>
            <a:miter lim="800000"/>
            <a:headEnd/>
            <a:tailEnd/>
          </a:ln>
          <a:effectLst/>
        </p:spPr>
        <p:txBody>
          <a:bodyPr>
            <a:spAutoFit/>
          </a:bodyPr>
          <a:lstStyle/>
          <a:p>
            <a:r>
              <a:rPr lang="en-GB" sz="3700">
                <a:solidFill>
                  <a:srgbClr val="0000FF"/>
                </a:solidFill>
                <a:latin typeface="Arial - 48"/>
              </a:rPr>
              <a:t>Constantinople</a:t>
            </a:r>
          </a:p>
        </p:txBody>
      </p:sp>
      <p:pic>
        <p:nvPicPr>
          <p:cNvPr id="30726" name="Picture 6" descr="clipboard(1)"/>
          <p:cNvPicPr>
            <a:picLocks noChangeAspect="1" noChangeArrowheads="1"/>
          </p:cNvPicPr>
          <p:nvPr/>
        </p:nvPicPr>
        <p:blipFill>
          <a:blip r:embed="rId2" cstate="print"/>
          <a:srcRect/>
          <a:stretch>
            <a:fillRect/>
          </a:stretch>
        </p:blipFill>
        <p:spPr bwMode="auto">
          <a:xfrm>
            <a:off x="266700" y="3721100"/>
            <a:ext cx="3035300" cy="3965575"/>
          </a:xfrm>
          <a:prstGeom prst="rect">
            <a:avLst/>
          </a:prstGeom>
          <a:noFill/>
          <a:ln w="9525">
            <a:noFill/>
            <a:miter lim="800000"/>
            <a:headEnd/>
            <a:tailEnd/>
          </a:ln>
          <a:effectLst/>
        </p:spPr>
      </p:pic>
      <p:sp>
        <p:nvSpPr>
          <p:cNvPr id="30727" name="Text Box 7"/>
          <p:cNvSpPr txBox="1">
            <a:spLocks noChangeArrowheads="1"/>
          </p:cNvSpPr>
          <p:nvPr/>
        </p:nvSpPr>
        <p:spPr bwMode="auto">
          <a:xfrm>
            <a:off x="3911600" y="3848100"/>
            <a:ext cx="4572000" cy="2659063"/>
          </a:xfrm>
          <a:prstGeom prst="rect">
            <a:avLst/>
          </a:prstGeom>
          <a:noFill/>
          <a:ln w="9525">
            <a:noFill/>
            <a:miter lim="800000"/>
            <a:headEnd/>
            <a:tailEnd/>
          </a:ln>
          <a:effectLst/>
        </p:spPr>
        <p:txBody>
          <a:bodyPr>
            <a:spAutoFit/>
          </a:bodyPr>
          <a:lstStyle/>
          <a:p>
            <a:r>
              <a:rPr lang="en-GB" sz="3300" b="1">
                <a:solidFill>
                  <a:srgbClr val="7B7BC0"/>
                </a:solidFill>
                <a:latin typeface="Arial - 72"/>
              </a:rPr>
              <a:t>How did you do?</a:t>
            </a:r>
          </a:p>
          <a:p>
            <a:endParaRPr lang="en-GB" sz="3300" b="1">
              <a:solidFill>
                <a:srgbClr val="7B7BC0"/>
              </a:solidFill>
              <a:latin typeface="Arial - 72"/>
            </a:endParaRPr>
          </a:p>
          <a:p>
            <a:r>
              <a:rPr lang="en-GB" sz="3300" b="1">
                <a:solidFill>
                  <a:srgbClr val="7B7BC0"/>
                </a:solidFill>
                <a:latin typeface="Arial - 72"/>
              </a:rPr>
              <a:t>Ex</a:t>
            </a:r>
            <a:r>
              <a:rPr lang="en-GB" sz="2200" b="1">
                <a:solidFill>
                  <a:srgbClr val="7B7BC0"/>
                </a:solidFill>
                <a:latin typeface="Arial - 48"/>
              </a:rPr>
              <a:t>cellent: 		10 words or more</a:t>
            </a:r>
          </a:p>
          <a:p>
            <a:endParaRPr lang="en-GB" sz="2200" b="1">
              <a:solidFill>
                <a:srgbClr val="7B7BC0"/>
              </a:solidFill>
              <a:latin typeface="Arial - 48"/>
            </a:endParaRPr>
          </a:p>
          <a:p>
            <a:r>
              <a:rPr lang="en-GB" sz="2200" b="1">
                <a:solidFill>
                  <a:srgbClr val="7B7BC0"/>
                </a:solidFill>
                <a:latin typeface="Arial - 48"/>
              </a:rPr>
              <a:t>Good: 			8 words or more</a:t>
            </a:r>
          </a:p>
          <a:p>
            <a:endParaRPr lang="en-GB" sz="2200" b="1">
              <a:solidFill>
                <a:srgbClr val="7B7BC0"/>
              </a:solidFill>
              <a:latin typeface="Arial - 48"/>
            </a:endParaRPr>
          </a:p>
          <a:p>
            <a:r>
              <a:rPr lang="en-GB" sz="2200" b="1">
                <a:solidFill>
                  <a:srgbClr val="7B7BC0"/>
                </a:solidFill>
                <a:latin typeface="Arial - 48"/>
              </a:rPr>
              <a:t>Not Bad: 		6 words or more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800080"/>
        </a:solidFill>
        <a:effectLst/>
      </p:bgPr>
    </p:bg>
    <p:spTree>
      <p:nvGrpSpPr>
        <p:cNvPr id="1" name=""/>
        <p:cNvGrpSpPr/>
        <p:nvPr/>
      </p:nvGrpSpPr>
      <p:grpSpPr>
        <a:xfrm>
          <a:off x="0" y="0"/>
          <a:ext cx="0" cy="0"/>
          <a:chOff x="0" y="0"/>
          <a:chExt cx="0" cy="0"/>
        </a:xfrm>
      </p:grpSpPr>
      <p:sp>
        <p:nvSpPr>
          <p:cNvPr id="31746" name="Freeform 2"/>
          <p:cNvSpPr>
            <a:spLocks/>
          </p:cNvSpPr>
          <p:nvPr/>
        </p:nvSpPr>
        <p:spPr bwMode="auto">
          <a:xfrm>
            <a:off x="914400" y="330200"/>
            <a:ext cx="8129588" cy="636588"/>
          </a:xfrm>
          <a:custGeom>
            <a:avLst/>
            <a:gdLst/>
            <a:ahLst/>
            <a:cxnLst>
              <a:cxn ang="0">
                <a:pos x="0" y="0"/>
              </a:cxn>
              <a:cxn ang="0">
                <a:pos x="5120" y="0"/>
              </a:cxn>
              <a:cxn ang="0">
                <a:pos x="5120" y="400"/>
              </a:cxn>
              <a:cxn ang="0">
                <a:pos x="0" y="400"/>
              </a:cxn>
              <a:cxn ang="0">
                <a:pos x="0" y="0"/>
              </a:cxn>
            </a:cxnLst>
            <a:rect l="0" t="0" r="r" b="b"/>
            <a:pathLst>
              <a:path w="5121" h="401">
                <a:moveTo>
                  <a:pt x="0" y="0"/>
                </a:moveTo>
                <a:lnTo>
                  <a:pt x="5120" y="0"/>
                </a:lnTo>
                <a:lnTo>
                  <a:pt x="5120" y="400"/>
                </a:lnTo>
                <a:lnTo>
                  <a:pt x="0" y="400"/>
                </a:lnTo>
                <a:lnTo>
                  <a:pt x="0" y="0"/>
                </a:lnTo>
                <a:close/>
              </a:path>
            </a:pathLst>
          </a:custGeom>
          <a:solidFill>
            <a:srgbClr val="FFFF00"/>
          </a:solidFill>
          <a:ln w="76200" cap="flat">
            <a:solidFill>
              <a:srgbClr val="000000"/>
            </a:solidFill>
            <a:prstDash val="solid"/>
            <a:round/>
            <a:headEnd/>
            <a:tailEnd/>
          </a:ln>
          <a:effectLst/>
        </p:spPr>
        <p:txBody>
          <a:bodyPr wrap="none" anchor="ctr"/>
          <a:lstStyle/>
          <a:p>
            <a:endParaRPr lang="en-US"/>
          </a:p>
        </p:txBody>
      </p:sp>
      <p:sp>
        <p:nvSpPr>
          <p:cNvPr id="31747" name="Freeform 3"/>
          <p:cNvSpPr>
            <a:spLocks/>
          </p:cNvSpPr>
          <p:nvPr/>
        </p:nvSpPr>
        <p:spPr bwMode="auto">
          <a:xfrm>
            <a:off x="2374900" y="1219200"/>
            <a:ext cx="5157788" cy="649288"/>
          </a:xfrm>
          <a:custGeom>
            <a:avLst/>
            <a:gdLst/>
            <a:ahLst/>
            <a:cxnLst>
              <a:cxn ang="0">
                <a:pos x="0" y="0"/>
              </a:cxn>
              <a:cxn ang="0">
                <a:pos x="3248" y="0"/>
              </a:cxn>
              <a:cxn ang="0">
                <a:pos x="3248" y="408"/>
              </a:cxn>
              <a:cxn ang="0">
                <a:pos x="0" y="408"/>
              </a:cxn>
              <a:cxn ang="0">
                <a:pos x="0" y="0"/>
              </a:cxn>
            </a:cxnLst>
            <a:rect l="0" t="0" r="r" b="b"/>
            <a:pathLst>
              <a:path w="3249" h="409">
                <a:moveTo>
                  <a:pt x="0" y="0"/>
                </a:moveTo>
                <a:lnTo>
                  <a:pt x="3248" y="0"/>
                </a:lnTo>
                <a:lnTo>
                  <a:pt x="3248" y="408"/>
                </a:lnTo>
                <a:lnTo>
                  <a:pt x="0" y="408"/>
                </a:lnTo>
                <a:lnTo>
                  <a:pt x="0" y="0"/>
                </a:lnTo>
                <a:close/>
              </a:path>
            </a:pathLst>
          </a:custGeom>
          <a:solidFill>
            <a:srgbClr val="FFFF00"/>
          </a:solidFill>
          <a:ln w="76200" cap="flat">
            <a:solidFill>
              <a:srgbClr val="000000"/>
            </a:solidFill>
            <a:prstDash val="solid"/>
            <a:round/>
            <a:headEnd/>
            <a:tailEnd/>
          </a:ln>
          <a:effectLst/>
        </p:spPr>
        <p:txBody>
          <a:bodyPr wrap="none" anchor="ctr"/>
          <a:lstStyle/>
          <a:p>
            <a:endParaRPr lang="en-US"/>
          </a:p>
        </p:txBody>
      </p:sp>
      <p:sp>
        <p:nvSpPr>
          <p:cNvPr id="31748" name="Text Box 4"/>
          <p:cNvSpPr txBox="1">
            <a:spLocks noChangeArrowheads="1"/>
          </p:cNvSpPr>
          <p:nvPr/>
        </p:nvSpPr>
        <p:spPr bwMode="auto">
          <a:xfrm>
            <a:off x="939800" y="304800"/>
            <a:ext cx="7874000" cy="720725"/>
          </a:xfrm>
          <a:prstGeom prst="rect">
            <a:avLst/>
          </a:prstGeom>
          <a:noFill/>
          <a:ln w="9525">
            <a:noFill/>
            <a:miter lim="800000"/>
            <a:headEnd/>
            <a:tailEnd/>
          </a:ln>
          <a:effectLst/>
        </p:spPr>
        <p:txBody>
          <a:bodyPr>
            <a:spAutoFit/>
          </a:bodyPr>
          <a:lstStyle/>
          <a:p>
            <a:pPr algn="ctr"/>
            <a:r>
              <a:rPr lang="en-GB" sz="2000" b="1">
                <a:solidFill>
                  <a:srgbClr val="32CD32"/>
                </a:solidFill>
                <a:latin typeface="Bookman Old Style - 14"/>
              </a:rPr>
              <a:t>Mystery Object - Write down 5 questions about this object:</a:t>
            </a:r>
          </a:p>
        </p:txBody>
      </p:sp>
      <p:sp>
        <p:nvSpPr>
          <p:cNvPr id="31749" name="Freeform 5"/>
          <p:cNvSpPr>
            <a:spLocks/>
          </p:cNvSpPr>
          <p:nvPr/>
        </p:nvSpPr>
        <p:spPr bwMode="auto">
          <a:xfrm>
            <a:off x="635000" y="2108200"/>
            <a:ext cx="8828088" cy="5018088"/>
          </a:xfrm>
          <a:custGeom>
            <a:avLst/>
            <a:gdLst/>
            <a:ahLst/>
            <a:cxnLst>
              <a:cxn ang="0">
                <a:pos x="0" y="0"/>
              </a:cxn>
              <a:cxn ang="0">
                <a:pos x="5560" y="0"/>
              </a:cxn>
              <a:cxn ang="0">
                <a:pos x="5560" y="3160"/>
              </a:cxn>
              <a:cxn ang="0">
                <a:pos x="0" y="3160"/>
              </a:cxn>
              <a:cxn ang="0">
                <a:pos x="0" y="0"/>
              </a:cxn>
            </a:cxnLst>
            <a:rect l="0" t="0" r="r" b="b"/>
            <a:pathLst>
              <a:path w="5561" h="3161">
                <a:moveTo>
                  <a:pt x="0" y="0"/>
                </a:moveTo>
                <a:lnTo>
                  <a:pt x="5560" y="0"/>
                </a:lnTo>
                <a:lnTo>
                  <a:pt x="5560" y="3160"/>
                </a:lnTo>
                <a:lnTo>
                  <a:pt x="0" y="3160"/>
                </a:lnTo>
                <a:lnTo>
                  <a:pt x="0" y="0"/>
                </a:lnTo>
                <a:close/>
              </a:path>
            </a:pathLst>
          </a:custGeom>
          <a:solidFill>
            <a:srgbClr val="FFFF00"/>
          </a:solidFill>
          <a:ln w="76200" cap="flat">
            <a:solidFill>
              <a:srgbClr val="000000"/>
            </a:solidFill>
            <a:prstDash val="solid"/>
            <a:round/>
            <a:headEnd/>
            <a:tailEnd/>
          </a:ln>
          <a:effectLst/>
        </p:spPr>
        <p:txBody>
          <a:bodyPr wrap="none" anchor="ctr"/>
          <a:lstStyle/>
          <a:p>
            <a:endParaRPr lang="en-US"/>
          </a:p>
        </p:txBody>
      </p:sp>
      <p:sp>
        <p:nvSpPr>
          <p:cNvPr id="31750" name="Text Box 6"/>
          <p:cNvSpPr txBox="1">
            <a:spLocks noChangeArrowheads="1"/>
          </p:cNvSpPr>
          <p:nvPr/>
        </p:nvSpPr>
        <p:spPr bwMode="auto">
          <a:xfrm>
            <a:off x="2552700" y="1333500"/>
            <a:ext cx="5080000" cy="525463"/>
          </a:xfrm>
          <a:prstGeom prst="rect">
            <a:avLst/>
          </a:prstGeom>
          <a:noFill/>
          <a:ln w="9525">
            <a:noFill/>
            <a:miter lim="800000"/>
            <a:headEnd/>
            <a:tailEnd/>
          </a:ln>
          <a:effectLst/>
        </p:spPr>
        <p:txBody>
          <a:bodyPr>
            <a:spAutoFit/>
          </a:bodyPr>
          <a:lstStyle/>
          <a:p>
            <a:r>
              <a:rPr lang="en-GB" sz="2700" b="1">
                <a:solidFill>
                  <a:srgbClr val="32CD32"/>
                </a:solidFill>
                <a:latin typeface="Bookman Old Style - 16"/>
              </a:rPr>
              <a:t>DO NOT ASK:  What is it?</a:t>
            </a:r>
          </a:p>
        </p:txBody>
      </p:sp>
      <p:sp>
        <p:nvSpPr>
          <p:cNvPr id="31751" name="Text Box 7"/>
          <p:cNvSpPr txBox="1">
            <a:spLocks noChangeArrowheads="1"/>
          </p:cNvSpPr>
          <p:nvPr/>
        </p:nvSpPr>
        <p:spPr bwMode="auto">
          <a:xfrm>
            <a:off x="3530600" y="2362200"/>
            <a:ext cx="2082800" cy="317500"/>
          </a:xfrm>
          <a:prstGeom prst="rect">
            <a:avLst/>
          </a:prstGeom>
          <a:noFill/>
          <a:ln w="9525">
            <a:noFill/>
            <a:miter lim="800000"/>
            <a:headEnd/>
            <a:tailEnd/>
          </a:ln>
          <a:effectLst/>
        </p:spPr>
        <p:txBody>
          <a:bodyPr>
            <a:spAutoFit/>
          </a:bodyPr>
          <a:lstStyle/>
          <a:p>
            <a:r>
              <a:rPr lang="en-GB" sz="1500">
                <a:solidFill>
                  <a:srgbClr val="000000"/>
                </a:solidFill>
                <a:latin typeface="Trebuchet MS - 16"/>
              </a:rPr>
              <a:t>INSERT IMAGE HERE</a:t>
            </a:r>
          </a:p>
        </p:txBody>
      </p:sp>
      <p:pic>
        <p:nvPicPr>
          <p:cNvPr id="31752" name="Picture 8" descr="E9107[1]"/>
          <p:cNvPicPr>
            <a:picLocks noChangeAspect="1" noChangeArrowheads="1"/>
          </p:cNvPicPr>
          <p:nvPr/>
        </p:nvPicPr>
        <p:blipFill>
          <a:blip r:embed="rId2" cstate="print"/>
          <a:srcRect/>
          <a:stretch>
            <a:fillRect/>
          </a:stretch>
        </p:blipFill>
        <p:spPr bwMode="auto">
          <a:xfrm>
            <a:off x="2616200" y="2641600"/>
            <a:ext cx="4332288" cy="4332288"/>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C0FFFF"/>
        </a:solidFill>
        <a:effectLst/>
      </p:bgPr>
    </p:bg>
    <p:spTree>
      <p:nvGrpSpPr>
        <p:cNvPr id="1" name=""/>
        <p:cNvGrpSpPr/>
        <p:nvPr/>
      </p:nvGrpSpPr>
      <p:grpSpPr>
        <a:xfrm>
          <a:off x="0" y="0"/>
          <a:ext cx="0" cy="0"/>
          <a:chOff x="0" y="0"/>
          <a:chExt cx="0" cy="0"/>
        </a:xfrm>
      </p:grpSpPr>
      <p:sp>
        <p:nvSpPr>
          <p:cNvPr id="32770" name="Freeform 2"/>
          <p:cNvSpPr>
            <a:spLocks/>
          </p:cNvSpPr>
          <p:nvPr/>
        </p:nvSpPr>
        <p:spPr bwMode="auto">
          <a:xfrm>
            <a:off x="190500" y="5410200"/>
            <a:ext cx="9805988" cy="1830388"/>
          </a:xfrm>
          <a:custGeom>
            <a:avLst/>
            <a:gdLst/>
            <a:ahLst/>
            <a:cxnLst>
              <a:cxn ang="0">
                <a:pos x="0" y="0"/>
              </a:cxn>
              <a:cxn ang="0">
                <a:pos x="6176" y="0"/>
              </a:cxn>
              <a:cxn ang="0">
                <a:pos x="6176" y="1152"/>
              </a:cxn>
              <a:cxn ang="0">
                <a:pos x="0" y="1152"/>
              </a:cxn>
              <a:cxn ang="0">
                <a:pos x="0" y="0"/>
              </a:cxn>
            </a:cxnLst>
            <a:rect l="0" t="0" r="r" b="b"/>
            <a:pathLst>
              <a:path w="6177" h="1153">
                <a:moveTo>
                  <a:pt x="0" y="0"/>
                </a:moveTo>
                <a:lnTo>
                  <a:pt x="6176" y="0"/>
                </a:lnTo>
                <a:lnTo>
                  <a:pt x="6176" y="1152"/>
                </a:lnTo>
                <a:lnTo>
                  <a:pt x="0" y="1152"/>
                </a:lnTo>
                <a:lnTo>
                  <a:pt x="0" y="0"/>
                </a:lnTo>
                <a:close/>
              </a:path>
            </a:pathLst>
          </a:custGeom>
          <a:solidFill>
            <a:srgbClr val="40E0D0"/>
          </a:solidFill>
          <a:ln w="76200" cap="flat">
            <a:solidFill>
              <a:srgbClr val="000000"/>
            </a:solidFill>
            <a:prstDash val="sysDot"/>
            <a:round/>
            <a:headEnd/>
            <a:tailEnd/>
          </a:ln>
          <a:effectLst/>
        </p:spPr>
        <p:txBody>
          <a:bodyPr wrap="none" anchor="ctr"/>
          <a:lstStyle/>
          <a:p>
            <a:endParaRPr lang="en-US"/>
          </a:p>
        </p:txBody>
      </p:sp>
      <p:sp>
        <p:nvSpPr>
          <p:cNvPr id="32771" name="Oval 3"/>
          <p:cNvSpPr>
            <a:spLocks noChangeArrowheads="1"/>
          </p:cNvSpPr>
          <p:nvPr/>
        </p:nvSpPr>
        <p:spPr bwMode="auto">
          <a:xfrm>
            <a:off x="2235200" y="139700"/>
            <a:ext cx="5418138" cy="1381125"/>
          </a:xfrm>
          <a:prstGeom prst="ellipse">
            <a:avLst/>
          </a:prstGeom>
          <a:solidFill>
            <a:srgbClr val="40E0D0"/>
          </a:solidFill>
          <a:ln w="38100">
            <a:solidFill>
              <a:srgbClr val="000000"/>
            </a:solidFill>
            <a:prstDash val="sysDot"/>
            <a:round/>
            <a:headEnd/>
            <a:tailEnd/>
          </a:ln>
          <a:effectLst/>
        </p:spPr>
        <p:txBody>
          <a:bodyPr wrap="none" anchor="ctr"/>
          <a:lstStyle/>
          <a:p>
            <a:endParaRPr lang="en-US"/>
          </a:p>
        </p:txBody>
      </p:sp>
      <p:sp>
        <p:nvSpPr>
          <p:cNvPr id="32772" name="Text Box 4"/>
          <p:cNvSpPr txBox="1">
            <a:spLocks noChangeArrowheads="1"/>
          </p:cNvSpPr>
          <p:nvPr/>
        </p:nvSpPr>
        <p:spPr bwMode="auto">
          <a:xfrm>
            <a:off x="2654300" y="114300"/>
            <a:ext cx="4775200" cy="1295400"/>
          </a:xfrm>
          <a:prstGeom prst="rect">
            <a:avLst/>
          </a:prstGeom>
          <a:noFill/>
          <a:ln w="9525">
            <a:noFill/>
            <a:miter lim="800000"/>
            <a:headEnd/>
            <a:tailEnd/>
          </a:ln>
          <a:effectLst/>
        </p:spPr>
        <p:txBody>
          <a:bodyPr>
            <a:spAutoFit/>
          </a:bodyPr>
          <a:lstStyle/>
          <a:p>
            <a:pPr algn="ctr"/>
            <a:r>
              <a:rPr lang="en-GB" sz="3800" b="1">
                <a:solidFill>
                  <a:srgbClr val="FFFFFF"/>
                </a:solidFill>
                <a:latin typeface="Bookman Old Style - 16"/>
              </a:rPr>
              <a:t>Living Photographs</a:t>
            </a:r>
          </a:p>
        </p:txBody>
      </p:sp>
      <p:sp>
        <p:nvSpPr>
          <p:cNvPr id="32773" name="Text Box 5"/>
          <p:cNvSpPr txBox="1">
            <a:spLocks noChangeArrowheads="1"/>
          </p:cNvSpPr>
          <p:nvPr/>
        </p:nvSpPr>
        <p:spPr bwMode="auto">
          <a:xfrm>
            <a:off x="863600" y="1663700"/>
            <a:ext cx="9017000" cy="449263"/>
          </a:xfrm>
          <a:prstGeom prst="rect">
            <a:avLst/>
          </a:prstGeom>
          <a:noFill/>
          <a:ln w="9525">
            <a:noFill/>
            <a:miter lim="800000"/>
            <a:headEnd/>
            <a:tailEnd/>
          </a:ln>
          <a:effectLst/>
        </p:spPr>
        <p:txBody>
          <a:bodyPr>
            <a:spAutoFit/>
          </a:bodyPr>
          <a:lstStyle/>
          <a:p>
            <a:pPr algn="ctr"/>
            <a:r>
              <a:rPr lang="en-GB" sz="2300" b="1">
                <a:solidFill>
                  <a:srgbClr val="000000"/>
                </a:solidFill>
                <a:latin typeface="Bookman Old Style - 16"/>
              </a:rPr>
              <a:t>Create a freeze frame from </a:t>
            </a:r>
            <a:r>
              <a:rPr lang="en-GB" sz="2300" b="1" i="1" u="sng">
                <a:solidFill>
                  <a:srgbClr val="000000"/>
                </a:solidFill>
                <a:latin typeface="Bookman Old Style - 16"/>
              </a:rPr>
              <a:t>one</a:t>
            </a:r>
            <a:r>
              <a:rPr lang="en-GB" sz="2300" b="1">
                <a:solidFill>
                  <a:srgbClr val="000000"/>
                </a:solidFill>
                <a:latin typeface="Bookman Old Style - 16"/>
              </a:rPr>
              <a:t> of these images:</a:t>
            </a:r>
          </a:p>
        </p:txBody>
      </p:sp>
      <p:sp>
        <p:nvSpPr>
          <p:cNvPr id="32774" name="Freeform 6"/>
          <p:cNvSpPr>
            <a:spLocks/>
          </p:cNvSpPr>
          <p:nvPr/>
        </p:nvSpPr>
        <p:spPr bwMode="auto">
          <a:xfrm>
            <a:off x="342900" y="2476500"/>
            <a:ext cx="3214688" cy="2624138"/>
          </a:xfrm>
          <a:custGeom>
            <a:avLst/>
            <a:gdLst/>
            <a:ahLst/>
            <a:cxnLst>
              <a:cxn ang="0">
                <a:pos x="0" y="0"/>
              </a:cxn>
              <a:cxn ang="0">
                <a:pos x="2024" y="0"/>
              </a:cxn>
              <a:cxn ang="0">
                <a:pos x="2024" y="1652"/>
              </a:cxn>
              <a:cxn ang="0">
                <a:pos x="0" y="1652"/>
              </a:cxn>
              <a:cxn ang="0">
                <a:pos x="0" y="0"/>
              </a:cxn>
            </a:cxnLst>
            <a:rect l="0" t="0" r="r" b="b"/>
            <a:pathLst>
              <a:path w="2025" h="1653">
                <a:moveTo>
                  <a:pt x="0" y="0"/>
                </a:moveTo>
                <a:lnTo>
                  <a:pt x="2024" y="0"/>
                </a:lnTo>
                <a:lnTo>
                  <a:pt x="2024" y="1652"/>
                </a:lnTo>
                <a:lnTo>
                  <a:pt x="0" y="1652"/>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2775" name="Freeform 7"/>
          <p:cNvSpPr>
            <a:spLocks/>
          </p:cNvSpPr>
          <p:nvPr/>
        </p:nvSpPr>
        <p:spPr bwMode="auto">
          <a:xfrm>
            <a:off x="3683000" y="2438400"/>
            <a:ext cx="3084513" cy="2690813"/>
          </a:xfrm>
          <a:custGeom>
            <a:avLst/>
            <a:gdLst/>
            <a:ahLst/>
            <a:cxnLst>
              <a:cxn ang="0">
                <a:pos x="0" y="0"/>
              </a:cxn>
              <a:cxn ang="0">
                <a:pos x="1942" y="0"/>
              </a:cxn>
              <a:cxn ang="0">
                <a:pos x="1942" y="1694"/>
              </a:cxn>
              <a:cxn ang="0">
                <a:pos x="0" y="1694"/>
              </a:cxn>
              <a:cxn ang="0">
                <a:pos x="0" y="0"/>
              </a:cxn>
            </a:cxnLst>
            <a:rect l="0" t="0" r="r" b="b"/>
            <a:pathLst>
              <a:path w="1943" h="1695">
                <a:moveTo>
                  <a:pt x="0" y="0"/>
                </a:moveTo>
                <a:lnTo>
                  <a:pt x="1942" y="0"/>
                </a:lnTo>
                <a:lnTo>
                  <a:pt x="1942" y="1694"/>
                </a:lnTo>
                <a:lnTo>
                  <a:pt x="0" y="1694"/>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2776" name="Freeform 8"/>
          <p:cNvSpPr>
            <a:spLocks/>
          </p:cNvSpPr>
          <p:nvPr/>
        </p:nvSpPr>
        <p:spPr bwMode="auto">
          <a:xfrm>
            <a:off x="6921500" y="2438400"/>
            <a:ext cx="3059113" cy="2690813"/>
          </a:xfrm>
          <a:custGeom>
            <a:avLst/>
            <a:gdLst/>
            <a:ahLst/>
            <a:cxnLst>
              <a:cxn ang="0">
                <a:pos x="0" y="0"/>
              </a:cxn>
              <a:cxn ang="0">
                <a:pos x="1926" y="0"/>
              </a:cxn>
              <a:cxn ang="0">
                <a:pos x="1926" y="1694"/>
              </a:cxn>
              <a:cxn ang="0">
                <a:pos x="0" y="1694"/>
              </a:cxn>
              <a:cxn ang="0">
                <a:pos x="0" y="0"/>
              </a:cxn>
            </a:cxnLst>
            <a:rect l="0" t="0" r="r" b="b"/>
            <a:pathLst>
              <a:path w="1927" h="1695">
                <a:moveTo>
                  <a:pt x="0" y="0"/>
                </a:moveTo>
                <a:lnTo>
                  <a:pt x="1926" y="0"/>
                </a:lnTo>
                <a:lnTo>
                  <a:pt x="1926" y="1694"/>
                </a:lnTo>
                <a:lnTo>
                  <a:pt x="0" y="1694"/>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2777" name="Text Box 9"/>
          <p:cNvSpPr txBox="1">
            <a:spLocks noChangeArrowheads="1"/>
          </p:cNvSpPr>
          <p:nvPr/>
        </p:nvSpPr>
        <p:spPr bwMode="auto">
          <a:xfrm>
            <a:off x="4152900" y="3581400"/>
            <a:ext cx="1803400" cy="292100"/>
          </a:xfrm>
          <a:prstGeom prst="rect">
            <a:avLst/>
          </a:prstGeom>
          <a:noFill/>
          <a:ln w="9525">
            <a:noFill/>
            <a:miter lim="800000"/>
            <a:headEnd/>
            <a:tailEnd/>
          </a:ln>
          <a:effectLst/>
        </p:spPr>
        <p:txBody>
          <a:bodyPr>
            <a:spAutoFit/>
          </a:bodyPr>
          <a:lstStyle/>
          <a:p>
            <a:r>
              <a:rPr lang="en-GB" sz="1500">
                <a:solidFill>
                  <a:srgbClr val="000000"/>
                </a:solidFill>
                <a:latin typeface="Times New Roman - 16"/>
              </a:rPr>
              <a:t>Place images here</a:t>
            </a:r>
          </a:p>
        </p:txBody>
      </p:sp>
      <p:sp>
        <p:nvSpPr>
          <p:cNvPr id="32778" name="Line 10"/>
          <p:cNvSpPr>
            <a:spLocks noChangeShapeType="1"/>
          </p:cNvSpPr>
          <p:nvPr/>
        </p:nvSpPr>
        <p:spPr bwMode="auto">
          <a:xfrm>
            <a:off x="5880100" y="3721100"/>
            <a:ext cx="1587500" cy="0"/>
          </a:xfrm>
          <a:prstGeom prst="line">
            <a:avLst/>
          </a:prstGeom>
          <a:noFill/>
          <a:ln w="38100">
            <a:solidFill>
              <a:srgbClr val="000000"/>
            </a:solidFill>
            <a:round/>
            <a:headEnd type="none" w="med" len="sm"/>
            <a:tailEnd type="triangle" w="med" len="sm"/>
          </a:ln>
          <a:effectLst/>
        </p:spPr>
        <p:txBody>
          <a:bodyPr wrap="none" anchor="ctr"/>
          <a:lstStyle/>
          <a:p>
            <a:endParaRPr lang="en-US"/>
          </a:p>
        </p:txBody>
      </p:sp>
      <p:sp>
        <p:nvSpPr>
          <p:cNvPr id="32779" name="Line 11"/>
          <p:cNvSpPr>
            <a:spLocks noChangeShapeType="1"/>
          </p:cNvSpPr>
          <p:nvPr/>
        </p:nvSpPr>
        <p:spPr bwMode="auto">
          <a:xfrm>
            <a:off x="4991100" y="3937000"/>
            <a:ext cx="0" cy="342900"/>
          </a:xfrm>
          <a:prstGeom prst="line">
            <a:avLst/>
          </a:prstGeom>
          <a:noFill/>
          <a:ln w="38100">
            <a:solidFill>
              <a:srgbClr val="000000"/>
            </a:solidFill>
            <a:round/>
            <a:headEnd type="none" w="med" len="sm"/>
            <a:tailEnd type="triangle" w="med" len="sm"/>
          </a:ln>
          <a:effectLst/>
        </p:spPr>
        <p:txBody>
          <a:bodyPr wrap="none" anchor="ctr"/>
          <a:lstStyle/>
          <a:p>
            <a:endParaRPr lang="en-US"/>
          </a:p>
        </p:txBody>
      </p:sp>
      <p:sp>
        <p:nvSpPr>
          <p:cNvPr id="32780" name="Line 12"/>
          <p:cNvSpPr>
            <a:spLocks noChangeShapeType="1"/>
          </p:cNvSpPr>
          <p:nvPr/>
        </p:nvSpPr>
        <p:spPr bwMode="auto">
          <a:xfrm flipH="1">
            <a:off x="2667000" y="3695700"/>
            <a:ext cx="1282700" cy="0"/>
          </a:xfrm>
          <a:prstGeom prst="line">
            <a:avLst/>
          </a:prstGeom>
          <a:noFill/>
          <a:ln w="38100">
            <a:solidFill>
              <a:srgbClr val="000000"/>
            </a:solidFill>
            <a:round/>
            <a:headEnd type="none" w="med" len="sm"/>
            <a:tailEnd type="triangle" w="med" len="sm"/>
          </a:ln>
          <a:effectLst/>
        </p:spPr>
        <p:txBody>
          <a:bodyPr wrap="none" anchor="ctr"/>
          <a:lstStyle/>
          <a:p>
            <a:endParaRPr lang="en-US"/>
          </a:p>
        </p:txBody>
      </p:sp>
      <p:sp>
        <p:nvSpPr>
          <p:cNvPr id="32781" name="Text Box 13"/>
          <p:cNvSpPr txBox="1">
            <a:spLocks noChangeArrowheads="1"/>
          </p:cNvSpPr>
          <p:nvPr/>
        </p:nvSpPr>
        <p:spPr bwMode="auto">
          <a:xfrm>
            <a:off x="406400" y="5562600"/>
            <a:ext cx="9753600" cy="1362075"/>
          </a:xfrm>
          <a:prstGeom prst="rect">
            <a:avLst/>
          </a:prstGeom>
          <a:noFill/>
          <a:ln w="9525">
            <a:noFill/>
            <a:miter lim="800000"/>
            <a:headEnd/>
            <a:tailEnd/>
          </a:ln>
          <a:effectLst/>
        </p:spPr>
        <p:txBody>
          <a:bodyPr>
            <a:spAutoFit/>
          </a:bodyPr>
          <a:lstStyle/>
          <a:p>
            <a:r>
              <a:rPr lang="en-GB" sz="2700" b="1">
                <a:solidFill>
                  <a:srgbClr val="FFFFFF"/>
                </a:solidFill>
                <a:latin typeface="Bookman Old Style - 16"/>
              </a:rPr>
              <a:t>What is the "bigger picture"?  What can't we see?</a:t>
            </a:r>
          </a:p>
          <a:p>
            <a:r>
              <a:rPr lang="en-GB" sz="2700" b="1">
                <a:solidFill>
                  <a:srgbClr val="FFFFFF"/>
                </a:solidFill>
                <a:latin typeface="Bookman Old Style - 16"/>
              </a:rPr>
              <a:t>Imagine you are the _______ in </a:t>
            </a:r>
            <a:r>
              <a:rPr lang="en-GB" sz="2700" b="1" i="1">
                <a:solidFill>
                  <a:srgbClr val="FFFFFF"/>
                </a:solidFill>
                <a:latin typeface="Bookman Old Style - 16"/>
              </a:rPr>
              <a:t>Picture _______</a:t>
            </a:r>
            <a:r>
              <a:rPr lang="en-GB" sz="2700" b="1">
                <a:solidFill>
                  <a:srgbClr val="FFFFFF"/>
                </a:solidFill>
                <a:latin typeface="Bookman Old Style - 16"/>
              </a:rPr>
              <a:t> .  What would you be thinking?</a:t>
            </a:r>
          </a:p>
        </p:txBody>
      </p:sp>
      <p:sp>
        <p:nvSpPr>
          <p:cNvPr id="32782" name="Text Box 14"/>
          <p:cNvSpPr txBox="1">
            <a:spLocks noChangeArrowheads="1"/>
          </p:cNvSpPr>
          <p:nvPr/>
        </p:nvSpPr>
        <p:spPr bwMode="auto">
          <a:xfrm>
            <a:off x="8331200" y="2133600"/>
            <a:ext cx="482600" cy="307975"/>
          </a:xfrm>
          <a:prstGeom prst="rect">
            <a:avLst/>
          </a:prstGeom>
          <a:noFill/>
          <a:ln w="9525">
            <a:noFill/>
            <a:miter lim="800000"/>
            <a:headEnd/>
            <a:tailEnd/>
          </a:ln>
          <a:effectLst/>
        </p:spPr>
        <p:txBody>
          <a:bodyPr>
            <a:spAutoFit/>
          </a:bodyPr>
          <a:lstStyle/>
          <a:p>
            <a:r>
              <a:rPr lang="en-GB" sz="1600" b="1">
                <a:solidFill>
                  <a:srgbClr val="000000"/>
                </a:solidFill>
                <a:latin typeface="Bookman Old Style - 16"/>
              </a:rPr>
              <a:t>C</a:t>
            </a:r>
          </a:p>
        </p:txBody>
      </p:sp>
      <p:sp>
        <p:nvSpPr>
          <p:cNvPr id="32783" name="Text Box 15"/>
          <p:cNvSpPr txBox="1">
            <a:spLocks noChangeArrowheads="1"/>
          </p:cNvSpPr>
          <p:nvPr/>
        </p:nvSpPr>
        <p:spPr bwMode="auto">
          <a:xfrm>
            <a:off x="1714500" y="2108200"/>
            <a:ext cx="482600" cy="304800"/>
          </a:xfrm>
          <a:prstGeom prst="rect">
            <a:avLst/>
          </a:prstGeom>
          <a:noFill/>
          <a:ln w="9525">
            <a:noFill/>
            <a:miter lim="800000"/>
            <a:headEnd/>
            <a:tailEnd/>
          </a:ln>
          <a:effectLst/>
        </p:spPr>
        <p:txBody>
          <a:bodyPr>
            <a:spAutoFit/>
          </a:bodyPr>
          <a:lstStyle/>
          <a:p>
            <a:r>
              <a:rPr lang="en-GB" sz="1600" b="1">
                <a:solidFill>
                  <a:srgbClr val="000000"/>
                </a:solidFill>
                <a:latin typeface="Bookman Old Style - 16"/>
              </a:rPr>
              <a:t>A</a:t>
            </a:r>
          </a:p>
        </p:txBody>
      </p:sp>
      <p:sp>
        <p:nvSpPr>
          <p:cNvPr id="32784" name="Text Box 16"/>
          <p:cNvSpPr txBox="1">
            <a:spLocks noChangeArrowheads="1"/>
          </p:cNvSpPr>
          <p:nvPr/>
        </p:nvSpPr>
        <p:spPr bwMode="auto">
          <a:xfrm>
            <a:off x="5003800" y="2082800"/>
            <a:ext cx="482600" cy="309563"/>
          </a:xfrm>
          <a:prstGeom prst="rect">
            <a:avLst/>
          </a:prstGeom>
          <a:noFill/>
          <a:ln w="9525">
            <a:noFill/>
            <a:miter lim="800000"/>
            <a:headEnd/>
            <a:tailEnd/>
          </a:ln>
          <a:effectLst/>
        </p:spPr>
        <p:txBody>
          <a:bodyPr>
            <a:spAutoFit/>
          </a:bodyPr>
          <a:lstStyle/>
          <a:p>
            <a:r>
              <a:rPr lang="en-GB" sz="1600" b="1">
                <a:solidFill>
                  <a:srgbClr val="000000"/>
                </a:solidFill>
                <a:latin typeface="Bookman Old Style - 16"/>
              </a:rPr>
              <a:t>B</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6820"/>
        </a:solidFill>
        <a:effectLst/>
      </p:bgPr>
    </p:bg>
    <p:spTree>
      <p:nvGrpSpPr>
        <p:cNvPr id="1" name=""/>
        <p:cNvGrpSpPr/>
        <p:nvPr/>
      </p:nvGrpSpPr>
      <p:grpSpPr>
        <a:xfrm>
          <a:off x="0" y="0"/>
          <a:ext cx="0" cy="0"/>
          <a:chOff x="0" y="0"/>
          <a:chExt cx="0" cy="0"/>
        </a:xfrm>
      </p:grpSpPr>
      <p:sp>
        <p:nvSpPr>
          <p:cNvPr id="33794" name="Freeform 2"/>
          <p:cNvSpPr>
            <a:spLocks/>
          </p:cNvSpPr>
          <p:nvPr/>
        </p:nvSpPr>
        <p:spPr bwMode="auto">
          <a:xfrm>
            <a:off x="2082800" y="50800"/>
            <a:ext cx="7920038" cy="1052513"/>
          </a:xfrm>
          <a:custGeom>
            <a:avLst/>
            <a:gdLst/>
            <a:ahLst/>
            <a:cxnLst>
              <a:cxn ang="0">
                <a:pos x="0" y="0"/>
              </a:cxn>
              <a:cxn ang="0">
                <a:pos x="4988" y="0"/>
              </a:cxn>
              <a:cxn ang="0">
                <a:pos x="4988" y="662"/>
              </a:cxn>
              <a:cxn ang="0">
                <a:pos x="0" y="662"/>
              </a:cxn>
              <a:cxn ang="0">
                <a:pos x="0" y="0"/>
              </a:cxn>
            </a:cxnLst>
            <a:rect l="0" t="0" r="r" b="b"/>
            <a:pathLst>
              <a:path w="4989" h="663">
                <a:moveTo>
                  <a:pt x="0" y="0"/>
                </a:moveTo>
                <a:lnTo>
                  <a:pt x="4988" y="0"/>
                </a:lnTo>
                <a:lnTo>
                  <a:pt x="4988" y="662"/>
                </a:lnTo>
                <a:lnTo>
                  <a:pt x="0" y="662"/>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pic>
        <p:nvPicPr>
          <p:cNvPr id="33795" name="Picture 3" descr="clipboard(6)"/>
          <p:cNvPicPr>
            <a:picLocks noChangeAspect="1" noChangeArrowheads="1"/>
          </p:cNvPicPr>
          <p:nvPr/>
        </p:nvPicPr>
        <p:blipFill>
          <a:blip r:embed="rId2" cstate="print"/>
          <a:srcRect/>
          <a:stretch>
            <a:fillRect/>
          </a:stretch>
        </p:blipFill>
        <p:spPr bwMode="auto">
          <a:xfrm>
            <a:off x="7874000" y="3517900"/>
            <a:ext cx="2122488" cy="1881188"/>
          </a:xfrm>
          <a:prstGeom prst="rect">
            <a:avLst/>
          </a:prstGeom>
          <a:noFill/>
          <a:ln w="9525">
            <a:noFill/>
            <a:miter lim="800000"/>
            <a:headEnd/>
            <a:tailEnd/>
          </a:ln>
          <a:effectLst/>
        </p:spPr>
      </p:pic>
      <p:pic>
        <p:nvPicPr>
          <p:cNvPr id="33796" name="Picture 4" descr="clipboard(5)"/>
          <p:cNvPicPr>
            <a:picLocks noChangeAspect="1" noChangeArrowheads="1"/>
          </p:cNvPicPr>
          <p:nvPr/>
        </p:nvPicPr>
        <p:blipFill>
          <a:blip r:embed="rId3" cstate="print"/>
          <a:srcRect/>
          <a:stretch>
            <a:fillRect/>
          </a:stretch>
        </p:blipFill>
        <p:spPr bwMode="auto">
          <a:xfrm>
            <a:off x="-50800" y="876300"/>
            <a:ext cx="2032000" cy="1895475"/>
          </a:xfrm>
          <a:prstGeom prst="rect">
            <a:avLst/>
          </a:prstGeom>
          <a:noFill/>
          <a:ln w="9525">
            <a:noFill/>
            <a:miter lim="800000"/>
            <a:headEnd/>
            <a:tailEnd/>
          </a:ln>
          <a:effectLst/>
        </p:spPr>
      </p:pic>
      <p:pic>
        <p:nvPicPr>
          <p:cNvPr id="33797" name="Picture 5" descr="clipboard(2)"/>
          <p:cNvPicPr>
            <a:picLocks noChangeAspect="1" noChangeArrowheads="1"/>
          </p:cNvPicPr>
          <p:nvPr/>
        </p:nvPicPr>
        <p:blipFill>
          <a:blip r:embed="rId4" cstate="print"/>
          <a:srcRect/>
          <a:stretch>
            <a:fillRect/>
          </a:stretch>
        </p:blipFill>
        <p:spPr bwMode="auto">
          <a:xfrm>
            <a:off x="76200" y="4711700"/>
            <a:ext cx="1889125" cy="1593850"/>
          </a:xfrm>
          <a:prstGeom prst="rect">
            <a:avLst/>
          </a:prstGeom>
          <a:noFill/>
          <a:ln w="9525">
            <a:noFill/>
            <a:miter lim="800000"/>
            <a:headEnd/>
            <a:tailEnd/>
          </a:ln>
          <a:effectLst/>
        </p:spPr>
      </p:pic>
      <p:grpSp>
        <p:nvGrpSpPr>
          <p:cNvPr id="33802" name="Group 10"/>
          <p:cNvGrpSpPr>
            <a:grpSpLocks/>
          </p:cNvGrpSpPr>
          <p:nvPr/>
        </p:nvGrpSpPr>
        <p:grpSpPr bwMode="auto">
          <a:xfrm>
            <a:off x="2044700" y="4787900"/>
            <a:ext cx="3251200" cy="1549400"/>
            <a:chOff x="1288" y="3016"/>
            <a:chExt cx="2048" cy="976"/>
          </a:xfrm>
        </p:grpSpPr>
        <p:grpSp>
          <p:nvGrpSpPr>
            <p:cNvPr id="33800" name="Group 8"/>
            <p:cNvGrpSpPr>
              <a:grpSpLocks/>
            </p:cNvGrpSpPr>
            <p:nvPr/>
          </p:nvGrpSpPr>
          <p:grpSpPr bwMode="auto">
            <a:xfrm>
              <a:off x="1288" y="3016"/>
              <a:ext cx="1987" cy="976"/>
              <a:chOff x="1288" y="3016"/>
              <a:chExt cx="1987" cy="976"/>
            </a:xfrm>
          </p:grpSpPr>
          <p:sp>
            <p:nvSpPr>
              <p:cNvPr id="33798" name="Oval 6"/>
              <p:cNvSpPr>
                <a:spLocks noChangeArrowheads="1"/>
              </p:cNvSpPr>
              <p:nvPr/>
            </p:nvSpPr>
            <p:spPr bwMode="auto">
              <a:xfrm>
                <a:off x="1288" y="3016"/>
                <a:ext cx="1987" cy="976"/>
              </a:xfrm>
              <a:prstGeom prst="ellipse">
                <a:avLst/>
              </a:prstGeom>
              <a:solidFill>
                <a:srgbClr val="000000"/>
              </a:solidFill>
              <a:ln w="38100">
                <a:solidFill>
                  <a:srgbClr val="FFFFFF"/>
                </a:solidFill>
                <a:prstDash val="sysDot"/>
                <a:round/>
                <a:headEnd/>
                <a:tailEnd/>
              </a:ln>
              <a:effectLst/>
            </p:spPr>
            <p:txBody>
              <a:bodyPr wrap="none" anchor="ctr"/>
              <a:lstStyle/>
              <a:p>
                <a:endParaRPr lang="en-US"/>
              </a:p>
            </p:txBody>
          </p:sp>
          <p:sp>
            <p:nvSpPr>
              <p:cNvPr id="33799" name="Text Box 7"/>
              <p:cNvSpPr txBox="1">
                <a:spLocks noChangeArrowheads="1"/>
              </p:cNvSpPr>
              <p:nvPr/>
            </p:nvSpPr>
            <p:spPr bwMode="auto">
              <a:xfrm>
                <a:off x="1645" y="3211"/>
                <a:ext cx="1272" cy="585"/>
              </a:xfrm>
              <a:prstGeom prst="rect">
                <a:avLst/>
              </a:prstGeom>
              <a:noFill/>
              <a:ln w="9525">
                <a:noFill/>
                <a:miter lim="800000"/>
                <a:headEnd/>
                <a:tailEnd/>
              </a:ln>
              <a:effectLst/>
            </p:spPr>
            <p:txBody>
              <a:bodyPr>
                <a:spAutoFit/>
              </a:bodyPr>
              <a:lstStyle/>
              <a:p>
                <a:pPr algn="ctr"/>
                <a:r>
                  <a:rPr lang="en-GB" sz="5000">
                    <a:solidFill>
                      <a:srgbClr val="FFFFFF"/>
                    </a:solidFill>
                    <a:latin typeface="Times New Roman - 16"/>
                  </a:rPr>
                  <a:t> </a:t>
                </a:r>
              </a:p>
            </p:txBody>
          </p:sp>
        </p:grpSp>
        <p:sp>
          <p:nvSpPr>
            <p:cNvPr id="33801" name="Text Box 9"/>
            <p:cNvSpPr txBox="1">
              <a:spLocks noChangeArrowheads="1"/>
            </p:cNvSpPr>
            <p:nvPr/>
          </p:nvSpPr>
          <p:spPr bwMode="auto">
            <a:xfrm>
              <a:off x="1544" y="3128"/>
              <a:ext cx="1792" cy="729"/>
            </a:xfrm>
            <a:prstGeom prst="rect">
              <a:avLst/>
            </a:prstGeom>
            <a:noFill/>
            <a:ln w="9525">
              <a:noFill/>
              <a:miter lim="800000"/>
              <a:headEnd/>
              <a:tailEnd/>
            </a:ln>
            <a:effectLst/>
          </p:spPr>
          <p:txBody>
            <a:bodyPr>
              <a:spAutoFit/>
            </a:bodyPr>
            <a:lstStyle/>
            <a:p>
              <a:r>
                <a:rPr lang="en-GB" sz="1200" b="1">
                  <a:solidFill>
                    <a:srgbClr val="FFFFFF"/>
                  </a:solidFill>
                  <a:latin typeface="Arial - 14"/>
                </a:rPr>
                <a:t>Green hat - Creativity</a:t>
              </a:r>
            </a:p>
            <a:p>
              <a:r>
                <a:rPr lang="en-GB" sz="1200" b="1">
                  <a:solidFill>
                    <a:srgbClr val="FFFFFF"/>
                  </a:solidFill>
                  <a:latin typeface="Arial - 14"/>
                </a:rPr>
                <a:t>W</a:t>
              </a:r>
              <a:r>
                <a:rPr lang="en-GB" sz="1200">
                  <a:solidFill>
                    <a:srgbClr val="FFFFFF"/>
                  </a:solidFill>
                  <a:latin typeface="Arial - 14"/>
                </a:rPr>
                <a:t>hat ideas do I have?</a:t>
              </a:r>
            </a:p>
            <a:p>
              <a:r>
                <a:rPr lang="en-GB" sz="1200">
                  <a:solidFill>
                    <a:srgbClr val="FFFFFF"/>
                  </a:solidFill>
                  <a:latin typeface="Arial - 14"/>
                </a:rPr>
                <a:t>What alternatives can I come up with?</a:t>
              </a:r>
            </a:p>
            <a:p>
              <a:r>
                <a:rPr lang="en-GB" sz="1200">
                  <a:solidFill>
                    <a:srgbClr val="FFFFFF"/>
                  </a:solidFill>
                  <a:latin typeface="Arial - 14"/>
                </a:rPr>
                <a:t>Write down things that are new and different.</a:t>
              </a:r>
            </a:p>
          </p:txBody>
        </p:sp>
      </p:grpSp>
      <p:pic>
        <p:nvPicPr>
          <p:cNvPr id="33803" name="Picture 11" descr="clipboard(3)"/>
          <p:cNvPicPr>
            <a:picLocks noChangeAspect="1" noChangeArrowheads="1"/>
          </p:cNvPicPr>
          <p:nvPr/>
        </p:nvPicPr>
        <p:blipFill>
          <a:blip r:embed="rId5" cstate="print"/>
          <a:srcRect/>
          <a:stretch>
            <a:fillRect/>
          </a:stretch>
        </p:blipFill>
        <p:spPr bwMode="auto">
          <a:xfrm>
            <a:off x="7886700" y="5473700"/>
            <a:ext cx="2109788" cy="1690688"/>
          </a:xfrm>
          <a:prstGeom prst="rect">
            <a:avLst/>
          </a:prstGeom>
          <a:noFill/>
          <a:ln w="9525">
            <a:noFill/>
            <a:miter lim="800000"/>
            <a:headEnd/>
            <a:tailEnd/>
          </a:ln>
          <a:effectLst/>
        </p:spPr>
      </p:pic>
      <p:grpSp>
        <p:nvGrpSpPr>
          <p:cNvPr id="33806" name="Group 14"/>
          <p:cNvGrpSpPr>
            <a:grpSpLocks/>
          </p:cNvGrpSpPr>
          <p:nvPr/>
        </p:nvGrpSpPr>
        <p:grpSpPr bwMode="auto">
          <a:xfrm>
            <a:off x="4914900" y="5613400"/>
            <a:ext cx="2844800" cy="1562100"/>
            <a:chOff x="3096" y="3536"/>
            <a:chExt cx="1792" cy="984"/>
          </a:xfrm>
        </p:grpSpPr>
        <p:sp>
          <p:nvSpPr>
            <p:cNvPr id="33804" name="Oval 12"/>
            <p:cNvSpPr>
              <a:spLocks noChangeArrowheads="1"/>
            </p:cNvSpPr>
            <p:nvPr/>
          </p:nvSpPr>
          <p:spPr bwMode="auto">
            <a:xfrm>
              <a:off x="3096" y="3536"/>
              <a:ext cx="1762" cy="984"/>
            </a:xfrm>
            <a:prstGeom prst="ellipse">
              <a:avLst/>
            </a:prstGeom>
            <a:solidFill>
              <a:srgbClr val="000000"/>
            </a:solidFill>
            <a:ln w="38100">
              <a:solidFill>
                <a:srgbClr val="FFFFFF"/>
              </a:solidFill>
              <a:prstDash val="sysDot"/>
              <a:round/>
              <a:headEnd/>
              <a:tailEnd/>
            </a:ln>
            <a:effectLst/>
          </p:spPr>
          <p:txBody>
            <a:bodyPr wrap="none" anchor="ctr"/>
            <a:lstStyle/>
            <a:p>
              <a:endParaRPr lang="en-US"/>
            </a:p>
          </p:txBody>
        </p:sp>
        <p:sp>
          <p:nvSpPr>
            <p:cNvPr id="33805" name="Text Box 13"/>
            <p:cNvSpPr txBox="1">
              <a:spLocks noChangeArrowheads="1"/>
            </p:cNvSpPr>
            <p:nvPr/>
          </p:nvSpPr>
          <p:spPr bwMode="auto">
            <a:xfrm>
              <a:off x="3368" y="3672"/>
              <a:ext cx="1520" cy="731"/>
            </a:xfrm>
            <a:prstGeom prst="rect">
              <a:avLst/>
            </a:prstGeom>
            <a:noFill/>
            <a:ln w="9525">
              <a:noFill/>
              <a:miter lim="800000"/>
              <a:headEnd/>
              <a:tailEnd/>
            </a:ln>
            <a:effectLst/>
          </p:spPr>
          <p:txBody>
            <a:bodyPr>
              <a:spAutoFit/>
            </a:bodyPr>
            <a:lstStyle/>
            <a:p>
              <a:r>
                <a:rPr lang="en-GB" sz="1200" b="1">
                  <a:solidFill>
                    <a:srgbClr val="FFFFFF"/>
                  </a:solidFill>
                  <a:latin typeface="Arial - 14"/>
                </a:rPr>
                <a:t>Blue hat - Overview</a:t>
              </a:r>
            </a:p>
            <a:p>
              <a:r>
                <a:rPr lang="en-GB" sz="1200" b="1">
                  <a:solidFill>
                    <a:srgbClr val="FFFFFF"/>
                  </a:solidFill>
                  <a:latin typeface="Arial - 14"/>
                </a:rPr>
                <a:t>W</a:t>
              </a:r>
              <a:r>
                <a:rPr lang="en-GB" sz="1200">
                  <a:solidFill>
                    <a:srgbClr val="FFFFFF"/>
                  </a:solidFill>
                  <a:latin typeface="Arial - 14"/>
                </a:rPr>
                <a:t>hat have I discovered?</a:t>
              </a:r>
            </a:p>
            <a:p>
              <a:r>
                <a:rPr lang="en-GB" sz="1200">
                  <a:solidFill>
                    <a:srgbClr val="FFFFFF"/>
                  </a:solidFill>
                  <a:latin typeface="Arial - 14"/>
                </a:rPr>
                <a:t>What is still left to discover?</a:t>
              </a:r>
            </a:p>
            <a:p>
              <a:r>
                <a:rPr lang="en-GB" sz="1200">
                  <a:solidFill>
                    <a:srgbClr val="FFFFFF"/>
                  </a:solidFill>
                  <a:latin typeface="Arial - 14"/>
                </a:rPr>
                <a:t>How can I discover it?</a:t>
              </a:r>
            </a:p>
            <a:p>
              <a:r>
                <a:rPr lang="en-GB" sz="1200">
                  <a:solidFill>
                    <a:srgbClr val="FFFFFF"/>
                  </a:solidFill>
                  <a:latin typeface="Arial - 14"/>
                </a:rPr>
                <a:t>Have I worn all of the hats?</a:t>
              </a:r>
            </a:p>
            <a:p>
              <a:r>
                <a:rPr lang="en-GB" sz="1200">
                  <a:solidFill>
                    <a:srgbClr val="FFFFFF"/>
                  </a:solidFill>
                  <a:latin typeface="Arial - 14"/>
                </a:rPr>
                <a:t>Write down your overall view.</a:t>
              </a:r>
            </a:p>
          </p:txBody>
        </p:sp>
      </p:grpSp>
      <p:pic>
        <p:nvPicPr>
          <p:cNvPr id="33807" name="Picture 15" descr="clipboard(4)"/>
          <p:cNvPicPr>
            <a:picLocks noChangeAspect="1" noChangeArrowheads="1"/>
          </p:cNvPicPr>
          <p:nvPr/>
        </p:nvPicPr>
        <p:blipFill>
          <a:blip r:embed="rId6" cstate="print"/>
          <a:srcRect/>
          <a:stretch>
            <a:fillRect/>
          </a:stretch>
        </p:blipFill>
        <p:spPr bwMode="auto">
          <a:xfrm>
            <a:off x="50800" y="2959100"/>
            <a:ext cx="1931988" cy="1639888"/>
          </a:xfrm>
          <a:prstGeom prst="rect">
            <a:avLst/>
          </a:prstGeom>
          <a:noFill/>
          <a:ln w="9525">
            <a:noFill/>
            <a:miter lim="800000"/>
            <a:headEnd/>
            <a:tailEnd/>
          </a:ln>
          <a:effectLst/>
        </p:spPr>
      </p:pic>
      <p:grpSp>
        <p:nvGrpSpPr>
          <p:cNvPr id="33810" name="Group 18"/>
          <p:cNvGrpSpPr>
            <a:grpSpLocks/>
          </p:cNvGrpSpPr>
          <p:nvPr/>
        </p:nvGrpSpPr>
        <p:grpSpPr bwMode="auto">
          <a:xfrm>
            <a:off x="2070100" y="2882900"/>
            <a:ext cx="2982913" cy="1846263"/>
            <a:chOff x="1304" y="1816"/>
            <a:chExt cx="1879" cy="1163"/>
          </a:xfrm>
        </p:grpSpPr>
        <p:sp>
          <p:nvSpPr>
            <p:cNvPr id="33808" name="Oval 16"/>
            <p:cNvSpPr>
              <a:spLocks noChangeArrowheads="1"/>
            </p:cNvSpPr>
            <p:nvPr/>
          </p:nvSpPr>
          <p:spPr bwMode="auto">
            <a:xfrm>
              <a:off x="1304" y="1816"/>
              <a:ext cx="1879" cy="1163"/>
            </a:xfrm>
            <a:prstGeom prst="ellipse">
              <a:avLst/>
            </a:prstGeom>
            <a:solidFill>
              <a:srgbClr val="000000"/>
            </a:solidFill>
            <a:ln w="38100">
              <a:solidFill>
                <a:srgbClr val="FFFFFF"/>
              </a:solidFill>
              <a:prstDash val="sysDot"/>
              <a:round/>
              <a:headEnd/>
              <a:tailEnd/>
            </a:ln>
            <a:effectLst/>
          </p:spPr>
          <p:txBody>
            <a:bodyPr wrap="none" anchor="ctr"/>
            <a:lstStyle/>
            <a:p>
              <a:endParaRPr lang="en-US"/>
            </a:p>
          </p:txBody>
        </p:sp>
        <p:sp>
          <p:nvSpPr>
            <p:cNvPr id="33809" name="Text Box 17"/>
            <p:cNvSpPr txBox="1">
              <a:spLocks noChangeArrowheads="1"/>
            </p:cNvSpPr>
            <p:nvPr/>
          </p:nvSpPr>
          <p:spPr bwMode="auto">
            <a:xfrm>
              <a:off x="1560" y="2024"/>
              <a:ext cx="1536" cy="672"/>
            </a:xfrm>
            <a:prstGeom prst="rect">
              <a:avLst/>
            </a:prstGeom>
            <a:noFill/>
            <a:ln w="9525">
              <a:noFill/>
              <a:miter lim="800000"/>
              <a:headEnd/>
              <a:tailEnd/>
            </a:ln>
            <a:effectLst/>
          </p:spPr>
          <p:txBody>
            <a:bodyPr>
              <a:spAutoFit/>
            </a:bodyPr>
            <a:lstStyle/>
            <a:p>
              <a:r>
                <a:rPr lang="en-GB" sz="1400" b="1">
                  <a:solidFill>
                    <a:srgbClr val="FFFFFF"/>
                  </a:solidFill>
                  <a:latin typeface="Arial - 14"/>
                </a:rPr>
                <a:t>Yellow hat - Positives</a:t>
              </a:r>
            </a:p>
            <a:p>
              <a:r>
                <a:rPr lang="en-GB" sz="1400" b="1">
                  <a:solidFill>
                    <a:srgbClr val="FFFFFF"/>
                  </a:solidFill>
                  <a:latin typeface="Arial - 14"/>
                </a:rPr>
                <a:t>W</a:t>
              </a:r>
              <a:r>
                <a:rPr lang="en-GB" sz="1400">
                  <a:solidFill>
                    <a:srgbClr val="FFFFFF"/>
                  </a:solidFill>
                  <a:latin typeface="Arial - 14"/>
                </a:rPr>
                <a:t>hat are the good points?</a:t>
              </a:r>
            </a:p>
            <a:p>
              <a:r>
                <a:rPr lang="en-GB" sz="1400">
                  <a:solidFill>
                    <a:srgbClr val="FFFFFF"/>
                  </a:solidFill>
                  <a:latin typeface="Arial - 14"/>
                </a:rPr>
                <a:t>What are the benefits?</a:t>
              </a:r>
            </a:p>
            <a:p>
              <a:r>
                <a:rPr lang="en-GB" sz="1400">
                  <a:solidFill>
                    <a:srgbClr val="FFFFFF"/>
                  </a:solidFill>
                  <a:latin typeface="Arial - 14"/>
                </a:rPr>
                <a:t>What do I like?</a:t>
              </a:r>
            </a:p>
            <a:p>
              <a:r>
                <a:rPr lang="en-GB" sz="1400">
                  <a:solidFill>
                    <a:srgbClr val="FFFFFF"/>
                  </a:solidFill>
                  <a:latin typeface="Arial - 14"/>
                </a:rPr>
                <a:t>Write down the positives.</a:t>
              </a:r>
            </a:p>
          </p:txBody>
        </p:sp>
      </p:grpSp>
      <p:grpSp>
        <p:nvGrpSpPr>
          <p:cNvPr id="33813" name="Group 21"/>
          <p:cNvGrpSpPr>
            <a:grpSpLocks/>
          </p:cNvGrpSpPr>
          <p:nvPr/>
        </p:nvGrpSpPr>
        <p:grpSpPr bwMode="auto">
          <a:xfrm>
            <a:off x="1930400" y="1231900"/>
            <a:ext cx="3048000" cy="1308100"/>
            <a:chOff x="1216" y="776"/>
            <a:chExt cx="1920" cy="824"/>
          </a:xfrm>
        </p:grpSpPr>
        <p:sp>
          <p:nvSpPr>
            <p:cNvPr id="33811" name="Oval 19"/>
            <p:cNvSpPr>
              <a:spLocks noChangeArrowheads="1"/>
            </p:cNvSpPr>
            <p:nvPr/>
          </p:nvSpPr>
          <p:spPr bwMode="auto">
            <a:xfrm>
              <a:off x="1216" y="776"/>
              <a:ext cx="1920" cy="824"/>
            </a:xfrm>
            <a:prstGeom prst="ellipse">
              <a:avLst/>
            </a:prstGeom>
            <a:solidFill>
              <a:srgbClr val="000000"/>
            </a:solidFill>
            <a:ln w="38100">
              <a:solidFill>
                <a:srgbClr val="FFFFFF"/>
              </a:solidFill>
              <a:prstDash val="sysDot"/>
              <a:round/>
              <a:headEnd/>
              <a:tailEnd/>
            </a:ln>
            <a:effectLst/>
          </p:spPr>
          <p:txBody>
            <a:bodyPr wrap="none" anchor="ctr"/>
            <a:lstStyle/>
            <a:p>
              <a:endParaRPr lang="en-US"/>
            </a:p>
          </p:txBody>
        </p:sp>
        <p:sp>
          <p:nvSpPr>
            <p:cNvPr id="33812" name="Text Box 20"/>
            <p:cNvSpPr txBox="1">
              <a:spLocks noChangeArrowheads="1"/>
            </p:cNvSpPr>
            <p:nvPr/>
          </p:nvSpPr>
          <p:spPr bwMode="auto">
            <a:xfrm>
              <a:off x="1480" y="928"/>
              <a:ext cx="1648" cy="541"/>
            </a:xfrm>
            <a:prstGeom prst="rect">
              <a:avLst/>
            </a:prstGeom>
            <a:noFill/>
            <a:ln w="9525">
              <a:noFill/>
              <a:miter lim="800000"/>
              <a:headEnd/>
              <a:tailEnd/>
            </a:ln>
            <a:effectLst/>
          </p:spPr>
          <p:txBody>
            <a:bodyPr>
              <a:spAutoFit/>
            </a:bodyPr>
            <a:lstStyle/>
            <a:p>
              <a:r>
                <a:rPr lang="en-GB" sz="1300" b="1">
                  <a:solidFill>
                    <a:srgbClr val="FFFFFF"/>
                  </a:solidFill>
                  <a:latin typeface="Arial - 14"/>
                </a:rPr>
                <a:t>Red hat - Hunches</a:t>
              </a:r>
            </a:p>
            <a:p>
              <a:r>
                <a:rPr lang="en-GB" sz="1300" b="1">
                  <a:solidFill>
                    <a:srgbClr val="FFFFFF"/>
                  </a:solidFill>
                  <a:latin typeface="Arial - 14"/>
                </a:rPr>
                <a:t>W</a:t>
              </a:r>
              <a:r>
                <a:rPr lang="en-GB" sz="1300">
                  <a:solidFill>
                    <a:srgbClr val="FFFFFF"/>
                  </a:solidFill>
                  <a:latin typeface="Arial - 14"/>
                </a:rPr>
                <a:t>hat is my gut reaction?</a:t>
              </a:r>
            </a:p>
            <a:p>
              <a:r>
                <a:rPr lang="en-GB" sz="1300">
                  <a:solidFill>
                    <a:srgbClr val="FFFFFF"/>
                  </a:solidFill>
                  <a:latin typeface="Arial - 14"/>
                </a:rPr>
                <a:t>What do my instincts tell me?</a:t>
              </a:r>
            </a:p>
            <a:p>
              <a:r>
                <a:rPr lang="en-GB" sz="1300">
                  <a:solidFill>
                    <a:srgbClr val="FFFFFF"/>
                  </a:solidFill>
                  <a:latin typeface="Arial - 14"/>
                </a:rPr>
                <a:t>Write down what you think. </a:t>
              </a:r>
            </a:p>
          </p:txBody>
        </p:sp>
      </p:grpSp>
      <p:grpSp>
        <p:nvGrpSpPr>
          <p:cNvPr id="33816" name="Group 24"/>
          <p:cNvGrpSpPr>
            <a:grpSpLocks/>
          </p:cNvGrpSpPr>
          <p:nvPr/>
        </p:nvGrpSpPr>
        <p:grpSpPr bwMode="auto">
          <a:xfrm>
            <a:off x="4813300" y="3784600"/>
            <a:ext cx="3009900" cy="1638300"/>
            <a:chOff x="3032" y="2384"/>
            <a:chExt cx="1896" cy="1032"/>
          </a:xfrm>
        </p:grpSpPr>
        <p:sp>
          <p:nvSpPr>
            <p:cNvPr id="33814" name="Oval 22"/>
            <p:cNvSpPr>
              <a:spLocks noChangeArrowheads="1"/>
            </p:cNvSpPr>
            <p:nvPr/>
          </p:nvSpPr>
          <p:spPr bwMode="auto">
            <a:xfrm>
              <a:off x="3032" y="2384"/>
              <a:ext cx="1896" cy="1032"/>
            </a:xfrm>
            <a:prstGeom prst="ellipse">
              <a:avLst/>
            </a:prstGeom>
            <a:solidFill>
              <a:srgbClr val="000000"/>
            </a:solidFill>
            <a:ln w="38100">
              <a:solidFill>
                <a:srgbClr val="FFFFFF"/>
              </a:solidFill>
              <a:prstDash val="sysDot"/>
              <a:round/>
              <a:headEnd/>
              <a:tailEnd/>
            </a:ln>
            <a:effectLst/>
          </p:spPr>
          <p:txBody>
            <a:bodyPr wrap="none" anchor="ctr"/>
            <a:lstStyle/>
            <a:p>
              <a:endParaRPr lang="en-US"/>
            </a:p>
          </p:txBody>
        </p:sp>
        <p:sp>
          <p:nvSpPr>
            <p:cNvPr id="33815" name="Text Box 23"/>
            <p:cNvSpPr txBox="1">
              <a:spLocks noChangeArrowheads="1"/>
            </p:cNvSpPr>
            <p:nvPr/>
          </p:nvSpPr>
          <p:spPr bwMode="auto">
            <a:xfrm>
              <a:off x="3232" y="2560"/>
              <a:ext cx="1488" cy="704"/>
            </a:xfrm>
            <a:prstGeom prst="rect">
              <a:avLst/>
            </a:prstGeom>
            <a:noFill/>
            <a:ln w="9525">
              <a:noFill/>
              <a:miter lim="800000"/>
              <a:headEnd/>
              <a:tailEnd/>
            </a:ln>
            <a:effectLst/>
          </p:spPr>
          <p:txBody>
            <a:bodyPr>
              <a:spAutoFit/>
            </a:bodyPr>
            <a:lstStyle/>
            <a:p>
              <a:r>
                <a:rPr lang="en-GB" sz="1400" b="1">
                  <a:solidFill>
                    <a:srgbClr val="FFFFFF"/>
                  </a:solidFill>
                  <a:latin typeface="Arial - 14"/>
                </a:rPr>
                <a:t>Black hat - Negatives</a:t>
              </a:r>
            </a:p>
            <a:p>
              <a:r>
                <a:rPr lang="en-GB" sz="1400" b="1">
                  <a:solidFill>
                    <a:srgbClr val="FFFFFF"/>
                  </a:solidFill>
                  <a:latin typeface="Arial - 14"/>
                </a:rPr>
                <a:t>W</a:t>
              </a:r>
              <a:r>
                <a:rPr lang="en-GB" sz="1400">
                  <a:solidFill>
                    <a:srgbClr val="FFFFFF"/>
                  </a:solidFill>
                  <a:latin typeface="Arial - 14"/>
                </a:rPr>
                <a:t>hat are the bad points?</a:t>
              </a:r>
            </a:p>
            <a:p>
              <a:r>
                <a:rPr lang="en-GB" sz="1400">
                  <a:solidFill>
                    <a:srgbClr val="FFFFFF"/>
                  </a:solidFill>
                  <a:latin typeface="Arial - 14"/>
                </a:rPr>
                <a:t>What are the problems?</a:t>
              </a:r>
            </a:p>
            <a:p>
              <a:r>
                <a:rPr lang="en-GB" sz="1400">
                  <a:solidFill>
                    <a:srgbClr val="FFFFFF"/>
                  </a:solidFill>
                  <a:latin typeface="Arial - 14"/>
                </a:rPr>
                <a:t>What don’t I like?</a:t>
              </a:r>
            </a:p>
            <a:p>
              <a:r>
                <a:rPr lang="en-GB" sz="1400">
                  <a:solidFill>
                    <a:srgbClr val="FFFFFF"/>
                  </a:solidFill>
                  <a:latin typeface="Arial - 14"/>
                </a:rPr>
                <a:t>W</a:t>
              </a:r>
              <a:r>
                <a:rPr lang="en-GB" sz="1600">
                  <a:solidFill>
                    <a:srgbClr val="FFFFFF"/>
                  </a:solidFill>
                  <a:latin typeface="Times - 16"/>
                </a:rPr>
                <a:t>rite down the negatives.</a:t>
              </a:r>
            </a:p>
          </p:txBody>
        </p:sp>
      </p:grpSp>
      <p:pic>
        <p:nvPicPr>
          <p:cNvPr id="33817" name="Picture 25" descr="clipboard(7)"/>
          <p:cNvPicPr>
            <a:picLocks noChangeAspect="1" noChangeArrowheads="1"/>
          </p:cNvPicPr>
          <p:nvPr/>
        </p:nvPicPr>
        <p:blipFill>
          <a:blip r:embed="rId7" cstate="print"/>
          <a:srcRect/>
          <a:stretch>
            <a:fillRect/>
          </a:stretch>
        </p:blipFill>
        <p:spPr bwMode="auto">
          <a:xfrm>
            <a:off x="7861300" y="1714500"/>
            <a:ext cx="2147888" cy="1716088"/>
          </a:xfrm>
          <a:prstGeom prst="rect">
            <a:avLst/>
          </a:prstGeom>
          <a:noFill/>
          <a:ln w="9525">
            <a:noFill/>
            <a:miter lim="800000"/>
            <a:headEnd/>
            <a:tailEnd/>
          </a:ln>
          <a:effectLst/>
        </p:spPr>
      </p:pic>
      <p:grpSp>
        <p:nvGrpSpPr>
          <p:cNvPr id="33820" name="Group 28"/>
          <p:cNvGrpSpPr>
            <a:grpSpLocks/>
          </p:cNvGrpSpPr>
          <p:nvPr/>
        </p:nvGrpSpPr>
        <p:grpSpPr bwMode="auto">
          <a:xfrm>
            <a:off x="4457700" y="1917700"/>
            <a:ext cx="3403600" cy="1587500"/>
            <a:chOff x="2808" y="1208"/>
            <a:chExt cx="2144" cy="1000"/>
          </a:xfrm>
        </p:grpSpPr>
        <p:sp>
          <p:nvSpPr>
            <p:cNvPr id="33818" name="Oval 26"/>
            <p:cNvSpPr>
              <a:spLocks noChangeArrowheads="1"/>
            </p:cNvSpPr>
            <p:nvPr/>
          </p:nvSpPr>
          <p:spPr bwMode="auto">
            <a:xfrm>
              <a:off x="2808" y="1208"/>
              <a:ext cx="2040" cy="1000"/>
            </a:xfrm>
            <a:prstGeom prst="ellipse">
              <a:avLst/>
            </a:prstGeom>
            <a:solidFill>
              <a:srgbClr val="000000"/>
            </a:solidFill>
            <a:ln w="38100">
              <a:solidFill>
                <a:srgbClr val="FFFFFF"/>
              </a:solidFill>
              <a:prstDash val="sysDot"/>
              <a:round/>
              <a:headEnd/>
              <a:tailEnd/>
            </a:ln>
            <a:effectLst/>
          </p:spPr>
          <p:txBody>
            <a:bodyPr wrap="none" anchor="ctr"/>
            <a:lstStyle/>
            <a:p>
              <a:endParaRPr lang="en-US"/>
            </a:p>
          </p:txBody>
        </p:sp>
        <p:sp>
          <p:nvSpPr>
            <p:cNvPr id="33819" name="Text Box 27"/>
            <p:cNvSpPr txBox="1">
              <a:spLocks noChangeArrowheads="1"/>
            </p:cNvSpPr>
            <p:nvPr/>
          </p:nvSpPr>
          <p:spPr bwMode="auto">
            <a:xfrm>
              <a:off x="3032" y="1464"/>
              <a:ext cx="1920" cy="539"/>
            </a:xfrm>
            <a:prstGeom prst="rect">
              <a:avLst/>
            </a:prstGeom>
            <a:noFill/>
            <a:ln w="9525">
              <a:noFill/>
              <a:miter lim="800000"/>
              <a:headEnd/>
              <a:tailEnd/>
            </a:ln>
            <a:effectLst/>
          </p:spPr>
          <p:txBody>
            <a:bodyPr>
              <a:spAutoFit/>
            </a:bodyPr>
            <a:lstStyle/>
            <a:p>
              <a:r>
                <a:rPr lang="en-GB" sz="1300" b="1">
                  <a:solidFill>
                    <a:srgbClr val="FFFFFF"/>
                  </a:solidFill>
                  <a:latin typeface="Arial - 14"/>
                </a:rPr>
                <a:t>White hat - Facts</a:t>
              </a:r>
            </a:p>
            <a:p>
              <a:r>
                <a:rPr lang="en-GB" sz="1300" b="1">
                  <a:solidFill>
                    <a:srgbClr val="FFFFFF"/>
                  </a:solidFill>
                  <a:latin typeface="Arial - 14"/>
                </a:rPr>
                <a:t>W</a:t>
              </a:r>
              <a:r>
                <a:rPr lang="en-GB" sz="1300">
                  <a:solidFill>
                    <a:srgbClr val="FFFFFF"/>
                  </a:solidFill>
                  <a:latin typeface="Arial - 14"/>
                </a:rPr>
                <a:t>hat information do I have?</a:t>
              </a:r>
            </a:p>
            <a:p>
              <a:r>
                <a:rPr lang="en-GB" sz="1300">
                  <a:solidFill>
                    <a:srgbClr val="FFFFFF"/>
                  </a:solidFill>
                  <a:latin typeface="Arial - 14"/>
                </a:rPr>
                <a:t>What information do I need to get?</a:t>
              </a:r>
            </a:p>
            <a:p>
              <a:r>
                <a:rPr lang="en-GB" sz="1300">
                  <a:solidFill>
                    <a:srgbClr val="FFFFFF"/>
                  </a:solidFill>
                  <a:latin typeface="Arial - 14"/>
                </a:rPr>
                <a:t>Write down only what you know.</a:t>
              </a:r>
            </a:p>
          </p:txBody>
        </p:sp>
      </p:grpSp>
      <p:sp>
        <p:nvSpPr>
          <p:cNvPr id="33821" name="Text Box 29"/>
          <p:cNvSpPr txBox="1">
            <a:spLocks noChangeArrowheads="1"/>
          </p:cNvSpPr>
          <p:nvPr/>
        </p:nvSpPr>
        <p:spPr bwMode="auto">
          <a:xfrm>
            <a:off x="1841500" y="127000"/>
            <a:ext cx="8509000" cy="884238"/>
          </a:xfrm>
          <a:prstGeom prst="rect">
            <a:avLst/>
          </a:prstGeom>
          <a:noFill/>
          <a:ln w="9525">
            <a:noFill/>
            <a:miter lim="800000"/>
            <a:headEnd/>
            <a:tailEnd/>
          </a:ln>
          <a:effectLst/>
        </p:spPr>
        <p:txBody>
          <a:bodyPr>
            <a:spAutoFit/>
          </a:bodyPr>
          <a:lstStyle/>
          <a:p>
            <a:pPr algn="ctr"/>
            <a:r>
              <a:rPr lang="en-GB" sz="2500">
                <a:solidFill>
                  <a:srgbClr val="000000"/>
                </a:solidFill>
                <a:latin typeface="Bookman Old Style - 16"/>
              </a:rPr>
              <a:t>De Bono's Thinking Hats:  6 ways to look at this text/picture/research/ </a:t>
            </a:r>
            <a:r>
              <a:rPr lang="en-GB" sz="1200">
                <a:solidFill>
                  <a:srgbClr val="000000"/>
                </a:solidFill>
                <a:latin typeface="Bookman Old Style - 8"/>
              </a:rPr>
              <a:t>(delete not applicable)</a:t>
            </a:r>
          </a:p>
        </p:txBody>
      </p:sp>
      <p:sp>
        <p:nvSpPr>
          <p:cNvPr id="33822" name="Line 30"/>
          <p:cNvSpPr>
            <a:spLocks noChangeShapeType="1"/>
          </p:cNvSpPr>
          <p:nvPr/>
        </p:nvSpPr>
        <p:spPr bwMode="auto">
          <a:xfrm flipV="1">
            <a:off x="4406900" y="6946900"/>
            <a:ext cx="495300" cy="177800"/>
          </a:xfrm>
          <a:prstGeom prst="line">
            <a:avLst/>
          </a:prstGeom>
          <a:noFill/>
          <a:ln w="38100">
            <a:solidFill>
              <a:srgbClr val="000000"/>
            </a:solidFill>
            <a:round/>
            <a:headEnd type="none" w="med" len="sm"/>
            <a:tailEnd type="triangle" w="med" len="sm"/>
          </a:ln>
          <a:effectLst/>
        </p:spPr>
        <p:txBody>
          <a:bodyPr wrap="none" anchor="ctr"/>
          <a:lstStyle/>
          <a:p>
            <a:endParaRPr lang="en-US"/>
          </a:p>
        </p:txBody>
      </p:sp>
      <p:sp>
        <p:nvSpPr>
          <p:cNvPr id="33823" name="Text Box 31"/>
          <p:cNvSpPr txBox="1">
            <a:spLocks noChangeArrowheads="1"/>
          </p:cNvSpPr>
          <p:nvPr/>
        </p:nvSpPr>
        <p:spPr bwMode="auto">
          <a:xfrm>
            <a:off x="1181100" y="7073900"/>
            <a:ext cx="4292600" cy="292100"/>
          </a:xfrm>
          <a:prstGeom prst="rect">
            <a:avLst/>
          </a:prstGeom>
          <a:noFill/>
          <a:ln w="9525">
            <a:noFill/>
            <a:miter lim="800000"/>
            <a:headEnd/>
            <a:tailEnd/>
          </a:ln>
          <a:effectLst/>
        </p:spPr>
        <p:txBody>
          <a:bodyPr>
            <a:spAutoFit/>
          </a:bodyPr>
          <a:lstStyle/>
          <a:p>
            <a:r>
              <a:rPr lang="en-GB" sz="1500">
                <a:solidFill>
                  <a:srgbClr val="000000"/>
                </a:solidFill>
                <a:latin typeface="Times New Roman - 16"/>
              </a:rPr>
              <a:t>Use the blue hat for feedback after all other groups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pic>
        <p:nvPicPr>
          <p:cNvPr id="34818" name="Picture 2" descr="your-life-laundry-washing-line[1]"/>
          <p:cNvPicPr>
            <a:picLocks noChangeAspect="1" noChangeArrowheads="1"/>
          </p:cNvPicPr>
          <p:nvPr/>
        </p:nvPicPr>
        <p:blipFill>
          <a:blip r:embed="rId2" cstate="print"/>
          <a:srcRect/>
          <a:stretch>
            <a:fillRect/>
          </a:stretch>
        </p:blipFill>
        <p:spPr bwMode="auto">
          <a:xfrm>
            <a:off x="50800" y="76200"/>
            <a:ext cx="10021888" cy="6605588"/>
          </a:xfrm>
          <a:prstGeom prst="rect">
            <a:avLst/>
          </a:prstGeom>
          <a:noFill/>
          <a:ln w="9525">
            <a:noFill/>
            <a:miter lim="800000"/>
            <a:headEnd/>
            <a:tailEnd/>
          </a:ln>
          <a:effectLst/>
        </p:spPr>
      </p:pic>
      <p:sp>
        <p:nvSpPr>
          <p:cNvPr id="34819" name="Freeform 3"/>
          <p:cNvSpPr>
            <a:spLocks/>
          </p:cNvSpPr>
          <p:nvPr/>
        </p:nvSpPr>
        <p:spPr bwMode="auto">
          <a:xfrm>
            <a:off x="406400" y="279400"/>
            <a:ext cx="6326188" cy="1500188"/>
          </a:xfrm>
          <a:custGeom>
            <a:avLst/>
            <a:gdLst/>
            <a:ahLst/>
            <a:cxnLst>
              <a:cxn ang="0">
                <a:pos x="0" y="0"/>
              </a:cxn>
              <a:cxn ang="0">
                <a:pos x="3984" y="0"/>
              </a:cxn>
              <a:cxn ang="0">
                <a:pos x="3984" y="944"/>
              </a:cxn>
              <a:cxn ang="0">
                <a:pos x="0" y="944"/>
              </a:cxn>
              <a:cxn ang="0">
                <a:pos x="0" y="0"/>
              </a:cxn>
            </a:cxnLst>
            <a:rect l="0" t="0" r="r" b="b"/>
            <a:pathLst>
              <a:path w="3985" h="945">
                <a:moveTo>
                  <a:pt x="0" y="0"/>
                </a:moveTo>
                <a:lnTo>
                  <a:pt x="3984" y="0"/>
                </a:lnTo>
                <a:lnTo>
                  <a:pt x="3984" y="944"/>
                </a:lnTo>
                <a:lnTo>
                  <a:pt x="0" y="944"/>
                </a:lnTo>
                <a:lnTo>
                  <a:pt x="0" y="0"/>
                </a:lnTo>
                <a:close/>
              </a:path>
            </a:pathLst>
          </a:custGeom>
          <a:solidFill>
            <a:srgbClr val="0000FF">
              <a:alpha val="20000"/>
            </a:srgbClr>
          </a:solidFill>
          <a:ln w="76200" cap="flat">
            <a:solidFill>
              <a:srgbClr val="000000">
                <a:alpha val="20000"/>
              </a:srgbClr>
            </a:solidFill>
            <a:prstDash val="solid"/>
            <a:round/>
            <a:headEnd/>
            <a:tailEnd/>
          </a:ln>
          <a:effectLst/>
        </p:spPr>
        <p:txBody>
          <a:bodyPr wrap="none" anchor="ctr"/>
          <a:lstStyle/>
          <a:p>
            <a:endParaRPr lang="en-US"/>
          </a:p>
        </p:txBody>
      </p:sp>
      <p:sp>
        <p:nvSpPr>
          <p:cNvPr id="34820" name="Text Box 4"/>
          <p:cNvSpPr txBox="1">
            <a:spLocks noChangeArrowheads="1"/>
          </p:cNvSpPr>
          <p:nvPr/>
        </p:nvSpPr>
        <p:spPr bwMode="auto">
          <a:xfrm rot="1680000">
            <a:off x="5994400" y="774700"/>
            <a:ext cx="4241800" cy="2027238"/>
          </a:xfrm>
          <a:prstGeom prst="rect">
            <a:avLst/>
          </a:prstGeom>
          <a:noFill/>
          <a:ln w="9525">
            <a:noFill/>
            <a:miter lim="800000"/>
            <a:headEnd/>
            <a:tailEnd/>
          </a:ln>
          <a:effectLst/>
        </p:spPr>
        <p:txBody>
          <a:bodyPr>
            <a:spAutoFit/>
          </a:bodyPr>
          <a:lstStyle/>
          <a:p>
            <a:pPr algn="ctr"/>
            <a:r>
              <a:rPr lang="en-GB" sz="5900" b="1">
                <a:solidFill>
                  <a:srgbClr val="000000"/>
                </a:solidFill>
                <a:latin typeface="Bookman Old Style - 16"/>
              </a:rPr>
              <a:t>Washing Line</a:t>
            </a:r>
          </a:p>
        </p:txBody>
      </p:sp>
      <p:sp>
        <p:nvSpPr>
          <p:cNvPr id="34821" name="Text Box 5"/>
          <p:cNvSpPr txBox="1">
            <a:spLocks noChangeArrowheads="1"/>
          </p:cNvSpPr>
          <p:nvPr/>
        </p:nvSpPr>
        <p:spPr bwMode="auto">
          <a:xfrm>
            <a:off x="0" y="457200"/>
            <a:ext cx="10795000" cy="1060450"/>
          </a:xfrm>
          <a:prstGeom prst="rect">
            <a:avLst/>
          </a:prstGeom>
          <a:noFill/>
          <a:ln w="9525">
            <a:noFill/>
            <a:miter lim="800000"/>
            <a:headEnd/>
            <a:tailEnd/>
          </a:ln>
          <a:effectLst/>
        </p:spPr>
        <p:txBody>
          <a:bodyPr>
            <a:spAutoFit/>
          </a:bodyPr>
          <a:lstStyle/>
          <a:p>
            <a:pPr algn="ctr"/>
            <a:r>
              <a:rPr lang="en-GB" sz="3000" b="1">
                <a:solidFill>
                  <a:srgbClr val="000000"/>
                </a:solidFill>
                <a:latin typeface="Bookman Old Style - 16"/>
              </a:rPr>
              <a:t>Arrange these words from </a:t>
            </a:r>
          </a:p>
          <a:p>
            <a:pPr algn="ctr"/>
            <a:r>
              <a:rPr lang="en-GB" sz="3000" b="1">
                <a:solidFill>
                  <a:srgbClr val="000000"/>
                </a:solidFill>
                <a:latin typeface="Bookman Old Style - 16"/>
              </a:rPr>
              <a:t> to </a:t>
            </a:r>
          </a:p>
        </p:txBody>
      </p:sp>
      <p:sp>
        <p:nvSpPr>
          <p:cNvPr id="34822" name="Freeform 6"/>
          <p:cNvSpPr>
            <a:spLocks/>
          </p:cNvSpPr>
          <p:nvPr/>
        </p:nvSpPr>
        <p:spPr bwMode="auto">
          <a:xfrm>
            <a:off x="3606800" y="2222500"/>
            <a:ext cx="1355725" cy="301625"/>
          </a:xfrm>
          <a:custGeom>
            <a:avLst/>
            <a:gdLst/>
            <a:ahLst/>
            <a:cxnLst>
              <a:cxn ang="0">
                <a:pos x="0" y="0"/>
              </a:cxn>
              <a:cxn ang="0">
                <a:pos x="853" y="0"/>
              </a:cxn>
              <a:cxn ang="0">
                <a:pos x="853" y="189"/>
              </a:cxn>
              <a:cxn ang="0">
                <a:pos x="0" y="189"/>
              </a:cxn>
              <a:cxn ang="0">
                <a:pos x="0" y="0"/>
              </a:cxn>
            </a:cxnLst>
            <a:rect l="0" t="0" r="r" b="b"/>
            <a:pathLst>
              <a:path w="854" h="190">
                <a:moveTo>
                  <a:pt x="0" y="0"/>
                </a:moveTo>
                <a:lnTo>
                  <a:pt x="853" y="0"/>
                </a:lnTo>
                <a:lnTo>
                  <a:pt x="853" y="189"/>
                </a:lnTo>
                <a:lnTo>
                  <a:pt x="0" y="189"/>
                </a:lnTo>
                <a:lnTo>
                  <a:pt x="0" y="0"/>
                </a:lnTo>
                <a:close/>
              </a:path>
            </a:pathLst>
          </a:custGeom>
          <a:solidFill>
            <a:srgbClr val="FF0000">
              <a:alpha val="39999"/>
            </a:srgbClr>
          </a:solidFill>
          <a:ln w="76200" cap="flat">
            <a:solidFill>
              <a:srgbClr val="009300">
                <a:alpha val="39999"/>
              </a:srgbClr>
            </a:solidFill>
            <a:prstDash val="solid"/>
            <a:round/>
            <a:headEnd/>
            <a:tailEnd/>
          </a:ln>
          <a:effectLst/>
        </p:spPr>
        <p:txBody>
          <a:bodyPr wrap="none" anchor="ctr"/>
          <a:lstStyle/>
          <a:p>
            <a:endParaRPr lang="en-US"/>
          </a:p>
        </p:txBody>
      </p:sp>
      <p:sp>
        <p:nvSpPr>
          <p:cNvPr id="34823" name="Freeform 7"/>
          <p:cNvSpPr>
            <a:spLocks/>
          </p:cNvSpPr>
          <p:nvPr/>
        </p:nvSpPr>
        <p:spPr bwMode="auto">
          <a:xfrm>
            <a:off x="2654300" y="2755900"/>
            <a:ext cx="1336675" cy="295275"/>
          </a:xfrm>
          <a:custGeom>
            <a:avLst/>
            <a:gdLst/>
            <a:ahLst/>
            <a:cxnLst>
              <a:cxn ang="0">
                <a:pos x="0" y="0"/>
              </a:cxn>
              <a:cxn ang="0">
                <a:pos x="841" y="0"/>
              </a:cxn>
              <a:cxn ang="0">
                <a:pos x="841" y="185"/>
              </a:cxn>
              <a:cxn ang="0">
                <a:pos x="0" y="185"/>
              </a:cxn>
              <a:cxn ang="0">
                <a:pos x="0" y="0"/>
              </a:cxn>
            </a:cxnLst>
            <a:rect l="0" t="0" r="r" b="b"/>
            <a:pathLst>
              <a:path w="842" h="186">
                <a:moveTo>
                  <a:pt x="0" y="0"/>
                </a:moveTo>
                <a:lnTo>
                  <a:pt x="841" y="0"/>
                </a:lnTo>
                <a:lnTo>
                  <a:pt x="841" y="185"/>
                </a:lnTo>
                <a:lnTo>
                  <a:pt x="0" y="185"/>
                </a:lnTo>
                <a:lnTo>
                  <a:pt x="0" y="0"/>
                </a:lnTo>
                <a:close/>
              </a:path>
            </a:pathLst>
          </a:custGeom>
          <a:solidFill>
            <a:srgbClr val="FF0000">
              <a:alpha val="39999"/>
            </a:srgbClr>
          </a:solidFill>
          <a:ln w="76200" cap="flat">
            <a:solidFill>
              <a:srgbClr val="009300">
                <a:alpha val="39999"/>
              </a:srgbClr>
            </a:solidFill>
            <a:prstDash val="solid"/>
            <a:round/>
            <a:headEnd/>
            <a:tailEnd/>
          </a:ln>
          <a:effectLst/>
        </p:spPr>
        <p:txBody>
          <a:bodyPr wrap="none" anchor="ctr"/>
          <a:lstStyle/>
          <a:p>
            <a:endParaRPr lang="en-US"/>
          </a:p>
        </p:txBody>
      </p:sp>
      <p:sp>
        <p:nvSpPr>
          <p:cNvPr id="34824" name="Freeform 8"/>
          <p:cNvSpPr>
            <a:spLocks/>
          </p:cNvSpPr>
          <p:nvPr/>
        </p:nvSpPr>
        <p:spPr bwMode="auto">
          <a:xfrm>
            <a:off x="1955800" y="2222500"/>
            <a:ext cx="1477963" cy="344488"/>
          </a:xfrm>
          <a:custGeom>
            <a:avLst/>
            <a:gdLst/>
            <a:ahLst/>
            <a:cxnLst>
              <a:cxn ang="0">
                <a:pos x="0" y="0"/>
              </a:cxn>
              <a:cxn ang="0">
                <a:pos x="930" y="0"/>
              </a:cxn>
              <a:cxn ang="0">
                <a:pos x="930" y="216"/>
              </a:cxn>
              <a:cxn ang="0">
                <a:pos x="0" y="216"/>
              </a:cxn>
              <a:cxn ang="0">
                <a:pos x="0" y="0"/>
              </a:cxn>
            </a:cxnLst>
            <a:rect l="0" t="0" r="r" b="b"/>
            <a:pathLst>
              <a:path w="931" h="217">
                <a:moveTo>
                  <a:pt x="0" y="0"/>
                </a:moveTo>
                <a:lnTo>
                  <a:pt x="930" y="0"/>
                </a:lnTo>
                <a:lnTo>
                  <a:pt x="930" y="216"/>
                </a:lnTo>
                <a:lnTo>
                  <a:pt x="0" y="216"/>
                </a:lnTo>
                <a:lnTo>
                  <a:pt x="0" y="0"/>
                </a:lnTo>
                <a:close/>
              </a:path>
            </a:pathLst>
          </a:custGeom>
          <a:solidFill>
            <a:srgbClr val="FF0000">
              <a:alpha val="39999"/>
            </a:srgbClr>
          </a:solidFill>
          <a:ln w="76200" cap="flat">
            <a:solidFill>
              <a:srgbClr val="009300">
                <a:alpha val="39999"/>
              </a:srgbClr>
            </a:solidFill>
            <a:prstDash val="solid"/>
            <a:round/>
            <a:headEnd/>
            <a:tailEnd/>
          </a:ln>
          <a:effectLst/>
        </p:spPr>
        <p:txBody>
          <a:bodyPr wrap="none" anchor="ctr"/>
          <a:lstStyle/>
          <a:p>
            <a:endParaRPr lang="en-US"/>
          </a:p>
        </p:txBody>
      </p:sp>
      <p:sp>
        <p:nvSpPr>
          <p:cNvPr id="34825" name="Freeform 9"/>
          <p:cNvSpPr>
            <a:spLocks/>
          </p:cNvSpPr>
          <p:nvPr/>
        </p:nvSpPr>
        <p:spPr bwMode="auto">
          <a:xfrm>
            <a:off x="5689600" y="2743200"/>
            <a:ext cx="1336675" cy="295275"/>
          </a:xfrm>
          <a:custGeom>
            <a:avLst/>
            <a:gdLst/>
            <a:ahLst/>
            <a:cxnLst>
              <a:cxn ang="0">
                <a:pos x="0" y="0"/>
              </a:cxn>
              <a:cxn ang="0">
                <a:pos x="841" y="0"/>
              </a:cxn>
              <a:cxn ang="0">
                <a:pos x="841" y="185"/>
              </a:cxn>
              <a:cxn ang="0">
                <a:pos x="0" y="185"/>
              </a:cxn>
              <a:cxn ang="0">
                <a:pos x="0" y="0"/>
              </a:cxn>
            </a:cxnLst>
            <a:rect l="0" t="0" r="r" b="b"/>
            <a:pathLst>
              <a:path w="842" h="186">
                <a:moveTo>
                  <a:pt x="0" y="0"/>
                </a:moveTo>
                <a:lnTo>
                  <a:pt x="841" y="0"/>
                </a:lnTo>
                <a:lnTo>
                  <a:pt x="841" y="185"/>
                </a:lnTo>
                <a:lnTo>
                  <a:pt x="0" y="185"/>
                </a:lnTo>
                <a:lnTo>
                  <a:pt x="0" y="0"/>
                </a:lnTo>
                <a:close/>
              </a:path>
            </a:pathLst>
          </a:custGeom>
          <a:solidFill>
            <a:srgbClr val="FF0000">
              <a:alpha val="39999"/>
            </a:srgbClr>
          </a:solidFill>
          <a:ln w="76200" cap="flat">
            <a:solidFill>
              <a:srgbClr val="009300">
                <a:alpha val="39999"/>
              </a:srgbClr>
            </a:solidFill>
            <a:prstDash val="solid"/>
            <a:round/>
            <a:headEnd/>
            <a:tailEnd/>
          </a:ln>
          <a:effectLst/>
        </p:spPr>
        <p:txBody>
          <a:bodyPr wrap="none" anchor="ctr"/>
          <a:lstStyle/>
          <a:p>
            <a:endParaRPr lang="en-US"/>
          </a:p>
        </p:txBody>
      </p:sp>
      <p:sp>
        <p:nvSpPr>
          <p:cNvPr id="34826" name="Freeform 10"/>
          <p:cNvSpPr>
            <a:spLocks/>
          </p:cNvSpPr>
          <p:nvPr/>
        </p:nvSpPr>
        <p:spPr bwMode="auto">
          <a:xfrm>
            <a:off x="4152900" y="2743200"/>
            <a:ext cx="1374775" cy="307975"/>
          </a:xfrm>
          <a:custGeom>
            <a:avLst/>
            <a:gdLst/>
            <a:ahLst/>
            <a:cxnLst>
              <a:cxn ang="0">
                <a:pos x="0" y="0"/>
              </a:cxn>
              <a:cxn ang="0">
                <a:pos x="865" y="0"/>
              </a:cxn>
              <a:cxn ang="0">
                <a:pos x="865" y="193"/>
              </a:cxn>
              <a:cxn ang="0">
                <a:pos x="0" y="193"/>
              </a:cxn>
              <a:cxn ang="0">
                <a:pos x="0" y="0"/>
              </a:cxn>
            </a:cxnLst>
            <a:rect l="0" t="0" r="r" b="b"/>
            <a:pathLst>
              <a:path w="866" h="194">
                <a:moveTo>
                  <a:pt x="0" y="0"/>
                </a:moveTo>
                <a:lnTo>
                  <a:pt x="865" y="0"/>
                </a:lnTo>
                <a:lnTo>
                  <a:pt x="865" y="193"/>
                </a:lnTo>
                <a:lnTo>
                  <a:pt x="0" y="193"/>
                </a:lnTo>
                <a:lnTo>
                  <a:pt x="0" y="0"/>
                </a:lnTo>
                <a:close/>
              </a:path>
            </a:pathLst>
          </a:custGeom>
          <a:solidFill>
            <a:srgbClr val="FF0000">
              <a:alpha val="39999"/>
            </a:srgbClr>
          </a:solidFill>
          <a:ln w="76200" cap="flat">
            <a:solidFill>
              <a:srgbClr val="009300">
                <a:alpha val="39999"/>
              </a:srgbClr>
            </a:solidFill>
            <a:prstDash val="solid"/>
            <a:round/>
            <a:headEnd/>
            <a:tailEnd/>
          </a:ln>
          <a:effectLst/>
        </p:spPr>
        <p:txBody>
          <a:bodyPr wrap="none" anchor="ctr"/>
          <a:lstStyle/>
          <a:p>
            <a:endParaRPr lang="en-US"/>
          </a:p>
        </p:txBody>
      </p:sp>
      <p:sp>
        <p:nvSpPr>
          <p:cNvPr id="34827" name="Freeform 11"/>
          <p:cNvSpPr>
            <a:spLocks/>
          </p:cNvSpPr>
          <p:nvPr/>
        </p:nvSpPr>
        <p:spPr bwMode="auto">
          <a:xfrm>
            <a:off x="558800" y="1016000"/>
            <a:ext cx="2530475" cy="536575"/>
          </a:xfrm>
          <a:custGeom>
            <a:avLst/>
            <a:gdLst/>
            <a:ahLst/>
            <a:cxnLst>
              <a:cxn ang="0">
                <a:pos x="0" y="0"/>
              </a:cxn>
              <a:cxn ang="0">
                <a:pos x="1593" y="0"/>
              </a:cxn>
              <a:cxn ang="0">
                <a:pos x="1593" y="337"/>
              </a:cxn>
              <a:cxn ang="0">
                <a:pos x="0" y="337"/>
              </a:cxn>
              <a:cxn ang="0">
                <a:pos x="0" y="0"/>
              </a:cxn>
            </a:cxnLst>
            <a:rect l="0" t="0" r="r" b="b"/>
            <a:pathLst>
              <a:path w="1594" h="338">
                <a:moveTo>
                  <a:pt x="0" y="0"/>
                </a:moveTo>
                <a:lnTo>
                  <a:pt x="1593" y="0"/>
                </a:lnTo>
                <a:lnTo>
                  <a:pt x="1593" y="337"/>
                </a:lnTo>
                <a:lnTo>
                  <a:pt x="0" y="337"/>
                </a:lnTo>
                <a:lnTo>
                  <a:pt x="0" y="0"/>
                </a:lnTo>
                <a:close/>
              </a:path>
            </a:pathLst>
          </a:custGeom>
          <a:solidFill>
            <a:srgbClr val="FFFF00">
              <a:alpha val="60001"/>
            </a:srgbClr>
          </a:solidFill>
          <a:ln w="76200" cap="flat">
            <a:solidFill>
              <a:srgbClr val="000000">
                <a:alpha val="60001"/>
              </a:srgbClr>
            </a:solidFill>
            <a:prstDash val="solid"/>
            <a:round/>
            <a:headEnd/>
            <a:tailEnd/>
          </a:ln>
          <a:effectLst/>
        </p:spPr>
        <p:txBody>
          <a:bodyPr wrap="none" anchor="ctr"/>
          <a:lstStyle/>
          <a:p>
            <a:endParaRPr lang="en-US"/>
          </a:p>
        </p:txBody>
      </p:sp>
      <p:sp>
        <p:nvSpPr>
          <p:cNvPr id="34828" name="Freeform 12"/>
          <p:cNvSpPr>
            <a:spLocks/>
          </p:cNvSpPr>
          <p:nvPr/>
        </p:nvSpPr>
        <p:spPr bwMode="auto">
          <a:xfrm>
            <a:off x="3797300" y="1016000"/>
            <a:ext cx="2682875" cy="498475"/>
          </a:xfrm>
          <a:custGeom>
            <a:avLst/>
            <a:gdLst/>
            <a:ahLst/>
            <a:cxnLst>
              <a:cxn ang="0">
                <a:pos x="0" y="0"/>
              </a:cxn>
              <a:cxn ang="0">
                <a:pos x="1689" y="0"/>
              </a:cxn>
              <a:cxn ang="0">
                <a:pos x="1689" y="313"/>
              </a:cxn>
              <a:cxn ang="0">
                <a:pos x="0" y="313"/>
              </a:cxn>
              <a:cxn ang="0">
                <a:pos x="0" y="0"/>
              </a:cxn>
            </a:cxnLst>
            <a:rect l="0" t="0" r="r" b="b"/>
            <a:pathLst>
              <a:path w="1690" h="314">
                <a:moveTo>
                  <a:pt x="0" y="0"/>
                </a:moveTo>
                <a:lnTo>
                  <a:pt x="1689" y="0"/>
                </a:lnTo>
                <a:lnTo>
                  <a:pt x="1689" y="313"/>
                </a:lnTo>
                <a:lnTo>
                  <a:pt x="0" y="313"/>
                </a:lnTo>
                <a:lnTo>
                  <a:pt x="0" y="0"/>
                </a:lnTo>
                <a:close/>
              </a:path>
            </a:pathLst>
          </a:custGeom>
          <a:solidFill>
            <a:srgbClr val="FFC0CB">
              <a:alpha val="60001"/>
            </a:srgbClr>
          </a:solidFill>
          <a:ln w="76200" cap="flat">
            <a:solidFill>
              <a:srgbClr val="000000">
                <a:alpha val="60001"/>
              </a:srgbClr>
            </a:solidFill>
            <a:prstDash val="solid"/>
            <a:round/>
            <a:headEnd/>
            <a:tailEnd/>
          </a:ln>
          <a:effectLst/>
        </p:spPr>
        <p:txBody>
          <a:bodyPr wrap="none" anchor="ctr"/>
          <a:lstStyle/>
          <a:p>
            <a:endParaRPr lang="en-US"/>
          </a:p>
        </p:txBody>
      </p:sp>
      <p:sp>
        <p:nvSpPr>
          <p:cNvPr id="34829" name="Freeform 13"/>
          <p:cNvSpPr>
            <a:spLocks/>
          </p:cNvSpPr>
          <p:nvPr/>
        </p:nvSpPr>
        <p:spPr bwMode="auto">
          <a:xfrm>
            <a:off x="279400" y="3848100"/>
            <a:ext cx="2530475" cy="536575"/>
          </a:xfrm>
          <a:custGeom>
            <a:avLst/>
            <a:gdLst/>
            <a:ahLst/>
            <a:cxnLst>
              <a:cxn ang="0">
                <a:pos x="0" y="0"/>
              </a:cxn>
              <a:cxn ang="0">
                <a:pos x="1593" y="0"/>
              </a:cxn>
              <a:cxn ang="0">
                <a:pos x="1593" y="337"/>
              </a:cxn>
              <a:cxn ang="0">
                <a:pos x="0" y="337"/>
              </a:cxn>
              <a:cxn ang="0">
                <a:pos x="0" y="0"/>
              </a:cxn>
            </a:cxnLst>
            <a:rect l="0" t="0" r="r" b="b"/>
            <a:pathLst>
              <a:path w="1594" h="338">
                <a:moveTo>
                  <a:pt x="0" y="0"/>
                </a:moveTo>
                <a:lnTo>
                  <a:pt x="1593" y="0"/>
                </a:lnTo>
                <a:lnTo>
                  <a:pt x="1593" y="337"/>
                </a:lnTo>
                <a:lnTo>
                  <a:pt x="0" y="337"/>
                </a:lnTo>
                <a:lnTo>
                  <a:pt x="0" y="0"/>
                </a:lnTo>
                <a:close/>
              </a:path>
            </a:pathLst>
          </a:custGeom>
          <a:solidFill>
            <a:srgbClr val="FFFF00">
              <a:alpha val="60001"/>
            </a:srgbClr>
          </a:solidFill>
          <a:ln w="76200" cap="flat">
            <a:solidFill>
              <a:srgbClr val="000000">
                <a:alpha val="60001"/>
              </a:srgbClr>
            </a:solidFill>
            <a:prstDash val="solid"/>
            <a:round/>
            <a:headEnd/>
            <a:tailEnd/>
          </a:ln>
          <a:effectLst/>
        </p:spPr>
        <p:txBody>
          <a:bodyPr wrap="none" anchor="ctr"/>
          <a:lstStyle/>
          <a:p>
            <a:endParaRPr lang="en-US"/>
          </a:p>
        </p:txBody>
      </p:sp>
      <p:sp>
        <p:nvSpPr>
          <p:cNvPr id="34830" name="Freeform 14"/>
          <p:cNvSpPr>
            <a:spLocks/>
          </p:cNvSpPr>
          <p:nvPr/>
        </p:nvSpPr>
        <p:spPr bwMode="auto">
          <a:xfrm>
            <a:off x="7124700" y="3860800"/>
            <a:ext cx="2682875" cy="498475"/>
          </a:xfrm>
          <a:custGeom>
            <a:avLst/>
            <a:gdLst/>
            <a:ahLst/>
            <a:cxnLst>
              <a:cxn ang="0">
                <a:pos x="0" y="0"/>
              </a:cxn>
              <a:cxn ang="0">
                <a:pos x="1689" y="0"/>
              </a:cxn>
              <a:cxn ang="0">
                <a:pos x="1689" y="313"/>
              </a:cxn>
              <a:cxn ang="0">
                <a:pos x="0" y="313"/>
              </a:cxn>
              <a:cxn ang="0">
                <a:pos x="0" y="0"/>
              </a:cxn>
            </a:cxnLst>
            <a:rect l="0" t="0" r="r" b="b"/>
            <a:pathLst>
              <a:path w="1690" h="314">
                <a:moveTo>
                  <a:pt x="0" y="0"/>
                </a:moveTo>
                <a:lnTo>
                  <a:pt x="1689" y="0"/>
                </a:lnTo>
                <a:lnTo>
                  <a:pt x="1689" y="313"/>
                </a:lnTo>
                <a:lnTo>
                  <a:pt x="0" y="313"/>
                </a:lnTo>
                <a:lnTo>
                  <a:pt x="0" y="0"/>
                </a:lnTo>
                <a:close/>
              </a:path>
            </a:pathLst>
          </a:custGeom>
          <a:solidFill>
            <a:srgbClr val="FFC0CB">
              <a:alpha val="60001"/>
            </a:srgbClr>
          </a:solidFill>
          <a:ln w="76200" cap="flat">
            <a:solidFill>
              <a:srgbClr val="000000">
                <a:alpha val="60001"/>
              </a:srgbClr>
            </a:solidFill>
            <a:prstDash val="solid"/>
            <a:round/>
            <a:headEnd/>
            <a:tailEnd/>
          </a:ln>
          <a:effectLst/>
        </p:spPr>
        <p:txBody>
          <a:bodyPr wrap="none" anchor="ctr"/>
          <a:lstStyle/>
          <a:p>
            <a:endParaRPr lang="en-US"/>
          </a:p>
        </p:txBody>
      </p:sp>
      <p:sp>
        <p:nvSpPr>
          <p:cNvPr id="34831" name="Freeform 15"/>
          <p:cNvSpPr>
            <a:spLocks/>
          </p:cNvSpPr>
          <p:nvPr/>
        </p:nvSpPr>
        <p:spPr bwMode="auto">
          <a:xfrm>
            <a:off x="5143500" y="2222500"/>
            <a:ext cx="1317625" cy="287338"/>
          </a:xfrm>
          <a:custGeom>
            <a:avLst/>
            <a:gdLst/>
            <a:ahLst/>
            <a:cxnLst>
              <a:cxn ang="0">
                <a:pos x="0" y="0"/>
              </a:cxn>
              <a:cxn ang="0">
                <a:pos x="829" y="0"/>
              </a:cxn>
              <a:cxn ang="0">
                <a:pos x="829" y="180"/>
              </a:cxn>
              <a:cxn ang="0">
                <a:pos x="0" y="180"/>
              </a:cxn>
              <a:cxn ang="0">
                <a:pos x="0" y="0"/>
              </a:cxn>
            </a:cxnLst>
            <a:rect l="0" t="0" r="r" b="b"/>
            <a:pathLst>
              <a:path w="830" h="181">
                <a:moveTo>
                  <a:pt x="0" y="0"/>
                </a:moveTo>
                <a:lnTo>
                  <a:pt x="829" y="0"/>
                </a:lnTo>
                <a:lnTo>
                  <a:pt x="829" y="180"/>
                </a:lnTo>
                <a:lnTo>
                  <a:pt x="0" y="180"/>
                </a:lnTo>
                <a:lnTo>
                  <a:pt x="0" y="0"/>
                </a:lnTo>
                <a:close/>
              </a:path>
            </a:pathLst>
          </a:custGeom>
          <a:solidFill>
            <a:srgbClr val="FF0000">
              <a:alpha val="39999"/>
            </a:srgbClr>
          </a:solidFill>
          <a:ln w="76200" cap="flat">
            <a:solidFill>
              <a:srgbClr val="009300">
                <a:alpha val="39999"/>
              </a:srgbClr>
            </a:solidFill>
            <a:prstDash val="solid"/>
            <a:round/>
            <a:headEnd/>
            <a:tailEnd/>
          </a:ln>
          <a:effectLst/>
        </p:spPr>
        <p:txBody>
          <a:bodyPr wrap="none" anchor="ctr"/>
          <a:lstStyle/>
          <a:p>
            <a:endParaRPr lang="en-US"/>
          </a:p>
        </p:txBody>
      </p:sp>
      <p:sp>
        <p:nvSpPr>
          <p:cNvPr id="34832" name="Line 16"/>
          <p:cNvSpPr>
            <a:spLocks noChangeShapeType="1"/>
          </p:cNvSpPr>
          <p:nvPr/>
        </p:nvSpPr>
        <p:spPr bwMode="auto">
          <a:xfrm>
            <a:off x="2971800" y="4064000"/>
            <a:ext cx="3987800" cy="0"/>
          </a:xfrm>
          <a:prstGeom prst="line">
            <a:avLst/>
          </a:prstGeom>
          <a:noFill/>
          <a:ln w="76200">
            <a:solidFill>
              <a:srgbClr val="7B7BC0"/>
            </a:solidFill>
            <a:round/>
            <a:headEnd type="none" w="med" len="sm"/>
            <a:tailEnd type="triangle" w="med" len="sm"/>
          </a:ln>
          <a:effectLst/>
        </p:spPr>
        <p:txBody>
          <a:bodyPr wrap="none" anchor="ctr"/>
          <a:lstStyle/>
          <a:p>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35842" name="Freeform 2"/>
          <p:cNvSpPr>
            <a:spLocks/>
          </p:cNvSpPr>
          <p:nvPr/>
        </p:nvSpPr>
        <p:spPr bwMode="auto">
          <a:xfrm>
            <a:off x="6769100" y="1219200"/>
            <a:ext cx="1931988" cy="573088"/>
          </a:xfrm>
          <a:custGeom>
            <a:avLst/>
            <a:gdLst/>
            <a:ahLst/>
            <a:cxnLst>
              <a:cxn ang="0">
                <a:pos x="0" y="0"/>
              </a:cxn>
              <a:cxn ang="0">
                <a:pos x="1216" y="0"/>
              </a:cxn>
              <a:cxn ang="0">
                <a:pos x="1216" y="360"/>
              </a:cxn>
              <a:cxn ang="0">
                <a:pos x="0" y="360"/>
              </a:cxn>
              <a:cxn ang="0">
                <a:pos x="0" y="0"/>
              </a:cxn>
            </a:cxnLst>
            <a:rect l="0" t="0" r="r" b="b"/>
            <a:pathLst>
              <a:path w="1217" h="361">
                <a:moveTo>
                  <a:pt x="0" y="0"/>
                </a:moveTo>
                <a:lnTo>
                  <a:pt x="1216" y="0"/>
                </a:lnTo>
                <a:lnTo>
                  <a:pt x="1216" y="360"/>
                </a:lnTo>
                <a:lnTo>
                  <a:pt x="0" y="360"/>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5843" name="Freeform 3"/>
          <p:cNvSpPr>
            <a:spLocks/>
          </p:cNvSpPr>
          <p:nvPr/>
        </p:nvSpPr>
        <p:spPr bwMode="auto">
          <a:xfrm>
            <a:off x="4343400" y="1219200"/>
            <a:ext cx="1525588" cy="547688"/>
          </a:xfrm>
          <a:custGeom>
            <a:avLst/>
            <a:gdLst/>
            <a:ahLst/>
            <a:cxnLst>
              <a:cxn ang="0">
                <a:pos x="0" y="0"/>
              </a:cxn>
              <a:cxn ang="0">
                <a:pos x="960" y="0"/>
              </a:cxn>
              <a:cxn ang="0">
                <a:pos x="960" y="344"/>
              </a:cxn>
              <a:cxn ang="0">
                <a:pos x="0" y="344"/>
              </a:cxn>
              <a:cxn ang="0">
                <a:pos x="0" y="0"/>
              </a:cxn>
            </a:cxnLst>
            <a:rect l="0" t="0" r="r" b="b"/>
            <a:pathLst>
              <a:path w="961" h="345">
                <a:moveTo>
                  <a:pt x="0" y="0"/>
                </a:moveTo>
                <a:lnTo>
                  <a:pt x="960" y="0"/>
                </a:lnTo>
                <a:lnTo>
                  <a:pt x="960" y="344"/>
                </a:lnTo>
                <a:lnTo>
                  <a:pt x="0" y="344"/>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5844" name="Freeform 4"/>
          <p:cNvSpPr>
            <a:spLocks/>
          </p:cNvSpPr>
          <p:nvPr/>
        </p:nvSpPr>
        <p:spPr bwMode="auto">
          <a:xfrm>
            <a:off x="2997200" y="1231900"/>
            <a:ext cx="776288" cy="458788"/>
          </a:xfrm>
          <a:custGeom>
            <a:avLst/>
            <a:gdLst/>
            <a:ahLst/>
            <a:cxnLst>
              <a:cxn ang="0">
                <a:pos x="0" y="0"/>
              </a:cxn>
              <a:cxn ang="0">
                <a:pos x="488" y="0"/>
              </a:cxn>
              <a:cxn ang="0">
                <a:pos x="488" y="288"/>
              </a:cxn>
              <a:cxn ang="0">
                <a:pos x="0" y="288"/>
              </a:cxn>
              <a:cxn ang="0">
                <a:pos x="0" y="0"/>
              </a:cxn>
            </a:cxnLst>
            <a:rect l="0" t="0" r="r" b="b"/>
            <a:pathLst>
              <a:path w="489" h="289">
                <a:moveTo>
                  <a:pt x="0" y="0"/>
                </a:moveTo>
                <a:lnTo>
                  <a:pt x="488" y="0"/>
                </a:lnTo>
                <a:lnTo>
                  <a:pt x="488" y="288"/>
                </a:lnTo>
                <a:lnTo>
                  <a:pt x="0" y="288"/>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5845" name="Freeform 5"/>
          <p:cNvSpPr>
            <a:spLocks/>
          </p:cNvSpPr>
          <p:nvPr/>
        </p:nvSpPr>
        <p:spPr bwMode="auto">
          <a:xfrm>
            <a:off x="914400" y="1244600"/>
            <a:ext cx="1211263" cy="473075"/>
          </a:xfrm>
          <a:custGeom>
            <a:avLst/>
            <a:gdLst/>
            <a:ahLst/>
            <a:cxnLst>
              <a:cxn ang="0">
                <a:pos x="0" y="0"/>
              </a:cxn>
              <a:cxn ang="0">
                <a:pos x="762" y="0"/>
              </a:cxn>
              <a:cxn ang="0">
                <a:pos x="762" y="297"/>
              </a:cxn>
              <a:cxn ang="0">
                <a:pos x="0" y="297"/>
              </a:cxn>
              <a:cxn ang="0">
                <a:pos x="0" y="0"/>
              </a:cxn>
            </a:cxnLst>
            <a:rect l="0" t="0" r="r" b="b"/>
            <a:pathLst>
              <a:path w="763" h="298">
                <a:moveTo>
                  <a:pt x="0" y="0"/>
                </a:moveTo>
                <a:lnTo>
                  <a:pt x="762" y="0"/>
                </a:lnTo>
                <a:lnTo>
                  <a:pt x="762" y="297"/>
                </a:lnTo>
                <a:lnTo>
                  <a:pt x="0" y="297"/>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5846" name="Freeform 6"/>
          <p:cNvSpPr>
            <a:spLocks/>
          </p:cNvSpPr>
          <p:nvPr/>
        </p:nvSpPr>
        <p:spPr bwMode="auto">
          <a:xfrm>
            <a:off x="457200" y="190500"/>
            <a:ext cx="9132888" cy="852488"/>
          </a:xfrm>
          <a:custGeom>
            <a:avLst/>
            <a:gdLst/>
            <a:ahLst/>
            <a:cxnLst>
              <a:cxn ang="0">
                <a:pos x="0" y="0"/>
              </a:cxn>
              <a:cxn ang="0">
                <a:pos x="5752" y="0"/>
              </a:cxn>
              <a:cxn ang="0">
                <a:pos x="5752" y="536"/>
              </a:cxn>
              <a:cxn ang="0">
                <a:pos x="0" y="536"/>
              </a:cxn>
              <a:cxn ang="0">
                <a:pos x="0" y="0"/>
              </a:cxn>
            </a:cxnLst>
            <a:rect l="0" t="0" r="r" b="b"/>
            <a:pathLst>
              <a:path w="5753" h="537">
                <a:moveTo>
                  <a:pt x="0" y="0"/>
                </a:moveTo>
                <a:lnTo>
                  <a:pt x="5752" y="0"/>
                </a:lnTo>
                <a:lnTo>
                  <a:pt x="5752" y="536"/>
                </a:lnTo>
                <a:lnTo>
                  <a:pt x="0" y="536"/>
                </a:lnTo>
                <a:lnTo>
                  <a:pt x="0" y="0"/>
                </a:lnTo>
                <a:close/>
              </a:path>
            </a:pathLst>
          </a:custGeom>
          <a:solidFill>
            <a:srgbClr val="0000FF"/>
          </a:solidFill>
          <a:ln w="38100" cap="flat">
            <a:solidFill>
              <a:srgbClr val="000000"/>
            </a:solidFill>
            <a:prstDash val="sysDot"/>
            <a:round/>
            <a:headEnd/>
            <a:tailEnd/>
          </a:ln>
          <a:effectLst/>
        </p:spPr>
        <p:txBody>
          <a:bodyPr wrap="none" anchor="ctr"/>
          <a:lstStyle/>
          <a:p>
            <a:endParaRPr lang="en-US"/>
          </a:p>
        </p:txBody>
      </p:sp>
      <p:sp>
        <p:nvSpPr>
          <p:cNvPr id="35847" name="Text Box 7"/>
          <p:cNvSpPr txBox="1">
            <a:spLocks noChangeArrowheads="1"/>
          </p:cNvSpPr>
          <p:nvPr/>
        </p:nvSpPr>
        <p:spPr bwMode="auto">
          <a:xfrm>
            <a:off x="635000" y="381000"/>
            <a:ext cx="9296400" cy="458788"/>
          </a:xfrm>
          <a:prstGeom prst="rect">
            <a:avLst/>
          </a:prstGeom>
          <a:noFill/>
          <a:ln w="9525">
            <a:noFill/>
            <a:miter lim="800000"/>
            <a:headEnd/>
            <a:tailEnd/>
          </a:ln>
          <a:effectLst/>
        </p:spPr>
        <p:txBody>
          <a:bodyPr>
            <a:spAutoFit/>
          </a:bodyPr>
          <a:lstStyle/>
          <a:p>
            <a:r>
              <a:rPr lang="en-GB" sz="2400" b="1">
                <a:solidFill>
                  <a:srgbClr val="FFFFFF"/>
                </a:solidFill>
                <a:latin typeface="Bookman Old Style - 16"/>
              </a:rPr>
              <a:t>Fill in the missing words, using the example as a guide:</a:t>
            </a:r>
          </a:p>
        </p:txBody>
      </p:sp>
      <p:sp>
        <p:nvSpPr>
          <p:cNvPr id="35848" name="Text Box 8"/>
          <p:cNvSpPr txBox="1">
            <a:spLocks noChangeArrowheads="1"/>
          </p:cNvSpPr>
          <p:nvPr/>
        </p:nvSpPr>
        <p:spPr bwMode="auto">
          <a:xfrm>
            <a:off x="889000" y="1206500"/>
            <a:ext cx="8255000" cy="669925"/>
          </a:xfrm>
          <a:prstGeom prst="rect">
            <a:avLst/>
          </a:prstGeom>
          <a:noFill/>
          <a:ln w="9525">
            <a:noFill/>
            <a:miter lim="800000"/>
            <a:headEnd/>
            <a:tailEnd/>
          </a:ln>
          <a:effectLst/>
        </p:spPr>
        <p:txBody>
          <a:bodyPr>
            <a:spAutoFit/>
          </a:bodyPr>
          <a:lstStyle/>
          <a:p>
            <a:r>
              <a:rPr lang="en-GB" sz="3600">
                <a:solidFill>
                  <a:srgbClr val="0000FF"/>
                </a:solidFill>
                <a:latin typeface="Times New Roman - 16"/>
              </a:rPr>
              <a:t>Metal is to Car as ..............is to Furniture.</a:t>
            </a:r>
          </a:p>
        </p:txBody>
      </p:sp>
      <p:sp>
        <p:nvSpPr>
          <p:cNvPr id="35849" name="Text Box 9"/>
          <p:cNvSpPr txBox="1">
            <a:spLocks noChangeArrowheads="1"/>
          </p:cNvSpPr>
          <p:nvPr/>
        </p:nvSpPr>
        <p:spPr bwMode="auto">
          <a:xfrm>
            <a:off x="4368800" y="1257300"/>
            <a:ext cx="1625600" cy="538163"/>
          </a:xfrm>
          <a:prstGeom prst="rect">
            <a:avLst/>
          </a:prstGeom>
          <a:noFill/>
          <a:ln w="9525">
            <a:noFill/>
            <a:miter lim="800000"/>
            <a:headEnd/>
            <a:tailEnd/>
          </a:ln>
          <a:effectLst/>
        </p:spPr>
        <p:txBody>
          <a:bodyPr>
            <a:spAutoFit/>
          </a:bodyPr>
          <a:lstStyle/>
          <a:p>
            <a:r>
              <a:rPr lang="en-GB" sz="2800" b="1" i="1">
                <a:solidFill>
                  <a:srgbClr val="FF0000"/>
                </a:solidFill>
                <a:latin typeface="Lucida Handwriting - 16"/>
              </a:rPr>
              <a:t>Wood</a:t>
            </a:r>
          </a:p>
        </p:txBody>
      </p:sp>
      <p:sp>
        <p:nvSpPr>
          <p:cNvPr id="35850" name="Text Box 10"/>
          <p:cNvSpPr txBox="1">
            <a:spLocks noChangeArrowheads="1"/>
          </p:cNvSpPr>
          <p:nvPr/>
        </p:nvSpPr>
        <p:spPr bwMode="auto">
          <a:xfrm>
            <a:off x="711200" y="2209800"/>
            <a:ext cx="9067800" cy="668338"/>
          </a:xfrm>
          <a:prstGeom prst="rect">
            <a:avLst/>
          </a:prstGeom>
          <a:noFill/>
          <a:ln w="9525">
            <a:noFill/>
            <a:miter lim="800000"/>
            <a:headEnd/>
            <a:tailEnd/>
          </a:ln>
          <a:effectLst/>
        </p:spPr>
        <p:txBody>
          <a:bodyPr>
            <a:spAutoFit/>
          </a:bodyPr>
          <a:lstStyle/>
          <a:p>
            <a:r>
              <a:rPr lang="en-GB" sz="3600">
                <a:solidFill>
                  <a:srgbClr val="0000FF"/>
                </a:solidFill>
                <a:latin typeface="Times New Roman - 16"/>
              </a:rPr>
              <a:t>_____ is to ______ as ..............is to _______.</a:t>
            </a:r>
          </a:p>
        </p:txBody>
      </p:sp>
      <p:sp>
        <p:nvSpPr>
          <p:cNvPr id="35851" name="Text Box 11"/>
          <p:cNvSpPr txBox="1">
            <a:spLocks noChangeArrowheads="1"/>
          </p:cNvSpPr>
          <p:nvPr/>
        </p:nvSpPr>
        <p:spPr bwMode="auto">
          <a:xfrm>
            <a:off x="3187700" y="5816600"/>
            <a:ext cx="4165600" cy="319088"/>
          </a:xfrm>
          <a:prstGeom prst="rect">
            <a:avLst/>
          </a:prstGeom>
          <a:noFill/>
          <a:ln w="9525">
            <a:noFill/>
            <a:miter lim="800000"/>
            <a:headEnd/>
            <a:tailEnd/>
          </a:ln>
          <a:effectLst/>
        </p:spPr>
        <p:txBody>
          <a:bodyPr>
            <a:spAutoFit/>
          </a:bodyPr>
          <a:lstStyle/>
          <a:p>
            <a:r>
              <a:rPr lang="en-GB" sz="1600">
                <a:solidFill>
                  <a:srgbClr val="000000"/>
                </a:solidFill>
                <a:latin typeface="Trebuchet MS - 16"/>
              </a:rPr>
              <a:t>Teacher to input subject-related analogies</a:t>
            </a:r>
          </a:p>
        </p:txBody>
      </p:sp>
      <p:sp>
        <p:nvSpPr>
          <p:cNvPr id="35852" name="Text Box 12"/>
          <p:cNvSpPr txBox="1">
            <a:spLocks noChangeArrowheads="1"/>
          </p:cNvSpPr>
          <p:nvPr/>
        </p:nvSpPr>
        <p:spPr bwMode="auto">
          <a:xfrm>
            <a:off x="736600" y="2908300"/>
            <a:ext cx="9067800" cy="668338"/>
          </a:xfrm>
          <a:prstGeom prst="rect">
            <a:avLst/>
          </a:prstGeom>
          <a:noFill/>
          <a:ln w="9525">
            <a:noFill/>
            <a:miter lim="800000"/>
            <a:headEnd/>
            <a:tailEnd/>
          </a:ln>
          <a:effectLst/>
        </p:spPr>
        <p:txBody>
          <a:bodyPr>
            <a:spAutoFit/>
          </a:bodyPr>
          <a:lstStyle/>
          <a:p>
            <a:r>
              <a:rPr lang="en-GB" sz="3600">
                <a:solidFill>
                  <a:srgbClr val="0000FF"/>
                </a:solidFill>
                <a:latin typeface="Times New Roman - 16"/>
              </a:rPr>
              <a:t>_____ is to ______ as ..............is to _______.</a:t>
            </a:r>
          </a:p>
        </p:txBody>
      </p:sp>
      <p:sp>
        <p:nvSpPr>
          <p:cNvPr id="35853" name="Text Box 13"/>
          <p:cNvSpPr txBox="1">
            <a:spLocks noChangeArrowheads="1"/>
          </p:cNvSpPr>
          <p:nvPr/>
        </p:nvSpPr>
        <p:spPr bwMode="auto">
          <a:xfrm>
            <a:off x="774700" y="3670300"/>
            <a:ext cx="9067800" cy="668338"/>
          </a:xfrm>
          <a:prstGeom prst="rect">
            <a:avLst/>
          </a:prstGeom>
          <a:noFill/>
          <a:ln w="9525">
            <a:noFill/>
            <a:miter lim="800000"/>
            <a:headEnd/>
            <a:tailEnd/>
          </a:ln>
          <a:effectLst/>
        </p:spPr>
        <p:txBody>
          <a:bodyPr>
            <a:spAutoFit/>
          </a:bodyPr>
          <a:lstStyle/>
          <a:p>
            <a:r>
              <a:rPr lang="en-GB" sz="3600">
                <a:solidFill>
                  <a:srgbClr val="0000FF"/>
                </a:solidFill>
                <a:latin typeface="Times New Roman - 16"/>
              </a:rPr>
              <a:t>_____ is to ______ as ..............is to _______.</a:t>
            </a:r>
          </a:p>
        </p:txBody>
      </p:sp>
      <p:sp>
        <p:nvSpPr>
          <p:cNvPr id="35854" name="Text Box 14"/>
          <p:cNvSpPr txBox="1">
            <a:spLocks noChangeArrowheads="1"/>
          </p:cNvSpPr>
          <p:nvPr/>
        </p:nvSpPr>
        <p:spPr bwMode="auto">
          <a:xfrm>
            <a:off x="749300" y="4559300"/>
            <a:ext cx="9067800" cy="668338"/>
          </a:xfrm>
          <a:prstGeom prst="rect">
            <a:avLst/>
          </a:prstGeom>
          <a:noFill/>
          <a:ln w="9525">
            <a:noFill/>
            <a:miter lim="800000"/>
            <a:headEnd/>
            <a:tailEnd/>
          </a:ln>
          <a:effectLst/>
        </p:spPr>
        <p:txBody>
          <a:bodyPr>
            <a:spAutoFit/>
          </a:bodyPr>
          <a:lstStyle/>
          <a:p>
            <a:r>
              <a:rPr lang="en-GB" sz="3600">
                <a:solidFill>
                  <a:srgbClr val="0000FF"/>
                </a:solidFill>
                <a:latin typeface="Times New Roman - 16"/>
              </a:rPr>
              <a:t>_____ is to ______ as ..............is to _______.</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40E0D0"/>
        </a:solidFill>
        <a:effectLst/>
      </p:bgPr>
    </p:bg>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1866900" y="241300"/>
            <a:ext cx="6908800" cy="1273175"/>
          </a:xfrm>
          <a:prstGeom prst="rect">
            <a:avLst/>
          </a:prstGeom>
          <a:noFill/>
          <a:ln w="9525">
            <a:noFill/>
            <a:miter lim="800000"/>
            <a:headEnd/>
            <a:tailEnd/>
          </a:ln>
          <a:effectLst/>
        </p:spPr>
        <p:txBody>
          <a:bodyPr>
            <a:spAutoFit/>
          </a:bodyPr>
          <a:lstStyle/>
          <a:p>
            <a:pPr algn="ctr"/>
            <a:r>
              <a:rPr lang="en-GB" sz="7100">
                <a:solidFill>
                  <a:srgbClr val="0000FF"/>
                </a:solidFill>
                <a:latin typeface="Arial - 72"/>
              </a:rPr>
              <a:t>Speed Dating!</a:t>
            </a:r>
          </a:p>
        </p:txBody>
      </p:sp>
      <p:sp>
        <p:nvSpPr>
          <p:cNvPr id="36867" name="Text Box 3"/>
          <p:cNvSpPr txBox="1">
            <a:spLocks noChangeArrowheads="1"/>
          </p:cNvSpPr>
          <p:nvPr/>
        </p:nvSpPr>
        <p:spPr bwMode="auto">
          <a:xfrm>
            <a:off x="1181100" y="1511300"/>
            <a:ext cx="7823200" cy="2452688"/>
          </a:xfrm>
          <a:prstGeom prst="rect">
            <a:avLst/>
          </a:prstGeom>
          <a:noFill/>
          <a:ln w="9525">
            <a:noFill/>
            <a:miter lim="800000"/>
            <a:headEnd/>
            <a:tailEnd/>
          </a:ln>
          <a:effectLst/>
        </p:spPr>
        <p:txBody>
          <a:bodyPr>
            <a:spAutoFit/>
          </a:bodyPr>
          <a:lstStyle/>
          <a:p>
            <a:pPr algn="ctr"/>
            <a:r>
              <a:rPr lang="en-GB" sz="2400">
                <a:solidFill>
                  <a:srgbClr val="0000FF"/>
                </a:solidFill>
                <a:latin typeface="Arial - 24"/>
              </a:rPr>
              <a:t>Sit with a partner - one of you must sit facing the whiteboard and the other facing the opposite way</a:t>
            </a:r>
          </a:p>
          <a:p>
            <a:pPr algn="ctr"/>
            <a:endParaRPr lang="en-GB" sz="2400">
              <a:solidFill>
                <a:srgbClr val="0000FF"/>
              </a:solidFill>
              <a:latin typeface="Arial - 24"/>
            </a:endParaRPr>
          </a:p>
          <a:p>
            <a:pPr algn="ctr"/>
            <a:r>
              <a:rPr lang="en-GB" sz="2400">
                <a:solidFill>
                  <a:srgbClr val="0000FF"/>
                </a:solidFill>
                <a:latin typeface="Arial - 24"/>
              </a:rPr>
              <a:t>The first person has only 30 seconds to describe the key word(s) featured below before moving onto their next partner - your teacher will keep writing down the keyword to be explained</a:t>
            </a:r>
          </a:p>
        </p:txBody>
      </p:sp>
      <p:pic>
        <p:nvPicPr>
          <p:cNvPr id="36868" name="Picture 4" descr="clipboard(10)"/>
          <p:cNvPicPr>
            <a:picLocks noChangeAspect="1" noChangeArrowheads="1"/>
          </p:cNvPicPr>
          <p:nvPr/>
        </p:nvPicPr>
        <p:blipFill>
          <a:blip r:embed="rId2" cstate="print"/>
          <a:srcRect/>
          <a:stretch>
            <a:fillRect/>
          </a:stretch>
        </p:blipFill>
        <p:spPr bwMode="auto">
          <a:xfrm>
            <a:off x="774700" y="4051300"/>
            <a:ext cx="2555875" cy="3214688"/>
          </a:xfrm>
          <a:prstGeom prst="rect">
            <a:avLst/>
          </a:prstGeom>
          <a:noFill/>
          <a:ln w="9525">
            <a:noFill/>
            <a:miter lim="800000"/>
            <a:headEnd/>
            <a:tailEnd/>
          </a:ln>
          <a:effectLst/>
        </p:spPr>
      </p:pic>
      <p:sp>
        <p:nvSpPr>
          <p:cNvPr id="36869" name="Text Box 5"/>
          <p:cNvSpPr txBox="1">
            <a:spLocks noChangeArrowheads="1"/>
          </p:cNvSpPr>
          <p:nvPr/>
        </p:nvSpPr>
        <p:spPr bwMode="auto">
          <a:xfrm>
            <a:off x="3543300" y="4864100"/>
            <a:ext cx="6324600" cy="577850"/>
          </a:xfrm>
          <a:prstGeom prst="rect">
            <a:avLst/>
          </a:prstGeom>
          <a:noFill/>
          <a:ln w="9525">
            <a:noFill/>
            <a:miter lim="800000"/>
            <a:headEnd/>
            <a:tailEnd/>
          </a:ln>
          <a:effectLst/>
        </p:spPr>
        <p:txBody>
          <a:bodyPr>
            <a:spAutoFit/>
          </a:bodyPr>
          <a:lstStyle/>
          <a:p>
            <a:pPr algn="ctr"/>
            <a:r>
              <a:rPr lang="en-GB" sz="3100">
                <a:solidFill>
                  <a:srgbClr val="0000FF"/>
                </a:solidFill>
                <a:latin typeface="Arial - 48"/>
              </a:rPr>
              <a:t>Your keyword is:</a:t>
            </a:r>
          </a:p>
        </p:txBody>
      </p:sp>
      <p:grpSp>
        <p:nvGrpSpPr>
          <p:cNvPr id="36872" name="Group 8"/>
          <p:cNvGrpSpPr>
            <a:grpSpLocks/>
          </p:cNvGrpSpPr>
          <p:nvPr/>
        </p:nvGrpSpPr>
        <p:grpSpPr bwMode="auto">
          <a:xfrm>
            <a:off x="3797300" y="5626100"/>
            <a:ext cx="5722938" cy="1214438"/>
            <a:chOff x="2392" y="3544"/>
            <a:chExt cx="3605" cy="765"/>
          </a:xfrm>
        </p:grpSpPr>
        <p:sp>
          <p:nvSpPr>
            <p:cNvPr id="36870" name="Freeform 6"/>
            <p:cNvSpPr>
              <a:spLocks/>
            </p:cNvSpPr>
            <p:nvPr/>
          </p:nvSpPr>
          <p:spPr bwMode="auto">
            <a:xfrm>
              <a:off x="2392" y="3544"/>
              <a:ext cx="3605" cy="765"/>
            </a:xfrm>
            <a:custGeom>
              <a:avLst/>
              <a:gdLst/>
              <a:ahLst/>
              <a:cxnLst>
                <a:cxn ang="0">
                  <a:pos x="0" y="0"/>
                </a:cxn>
                <a:cxn ang="0">
                  <a:pos x="3604" y="0"/>
                </a:cxn>
                <a:cxn ang="0">
                  <a:pos x="3604" y="764"/>
                </a:cxn>
                <a:cxn ang="0">
                  <a:pos x="0" y="764"/>
                </a:cxn>
                <a:cxn ang="0">
                  <a:pos x="0" y="0"/>
                </a:cxn>
              </a:cxnLst>
              <a:rect l="0" t="0" r="r" b="b"/>
              <a:pathLst>
                <a:path w="3605" h="765">
                  <a:moveTo>
                    <a:pt x="0" y="0"/>
                  </a:moveTo>
                  <a:lnTo>
                    <a:pt x="3604" y="0"/>
                  </a:lnTo>
                  <a:lnTo>
                    <a:pt x="3604" y="764"/>
                  </a:lnTo>
                  <a:lnTo>
                    <a:pt x="0" y="764"/>
                  </a:lnTo>
                  <a:lnTo>
                    <a:pt x="0" y="0"/>
                  </a:lnTo>
                  <a:close/>
                </a:path>
              </a:pathLst>
            </a:custGeom>
            <a:solidFill>
              <a:srgbClr val="FFFF00"/>
            </a:solidFill>
            <a:ln w="38100" cap="flat">
              <a:solidFill>
                <a:srgbClr val="FF0000"/>
              </a:solidFill>
              <a:prstDash val="solid"/>
              <a:round/>
              <a:headEnd/>
              <a:tailEnd/>
            </a:ln>
            <a:effectLst/>
          </p:spPr>
          <p:txBody>
            <a:bodyPr wrap="none" anchor="ctr"/>
            <a:lstStyle/>
            <a:p>
              <a:endParaRPr lang="en-US"/>
            </a:p>
          </p:txBody>
        </p:sp>
        <p:sp>
          <p:nvSpPr>
            <p:cNvPr id="36871" name="Text Box 7"/>
            <p:cNvSpPr txBox="1">
              <a:spLocks noChangeArrowheads="1"/>
            </p:cNvSpPr>
            <p:nvPr/>
          </p:nvSpPr>
          <p:spPr bwMode="auto">
            <a:xfrm>
              <a:off x="2532" y="3582"/>
              <a:ext cx="3288" cy="680"/>
            </a:xfrm>
            <a:prstGeom prst="rect">
              <a:avLst/>
            </a:prstGeom>
            <a:noFill/>
            <a:ln w="9525">
              <a:noFill/>
              <a:miter lim="800000"/>
              <a:headEnd/>
              <a:tailEnd/>
            </a:ln>
            <a:effectLst/>
          </p:spPr>
          <p:txBody>
            <a:bodyPr>
              <a:spAutoFit/>
            </a:bodyPr>
            <a:lstStyle/>
            <a:p>
              <a:pPr algn="ctr"/>
              <a:r>
                <a:rPr lang="en-GB" sz="5600">
                  <a:solidFill>
                    <a:srgbClr val="FF0000"/>
                  </a:solidFill>
                  <a:latin typeface="Trebuchet MS - 20"/>
                </a:rPr>
                <a:t> </a:t>
              </a: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5DDF9"/>
        </a:solidFill>
        <a:effectLst/>
      </p:bgPr>
    </p:bg>
    <p:spTree>
      <p:nvGrpSpPr>
        <p:cNvPr id="1" name=""/>
        <p:cNvGrpSpPr/>
        <p:nvPr/>
      </p:nvGrpSpPr>
      <p:grpSpPr>
        <a:xfrm>
          <a:off x="0" y="0"/>
          <a:ext cx="0" cy="0"/>
          <a:chOff x="0" y="0"/>
          <a:chExt cx="0" cy="0"/>
        </a:xfrm>
      </p:grpSpPr>
      <p:pic>
        <p:nvPicPr>
          <p:cNvPr id="37890" name="Picture 2" descr="6a00d83452195f69e201053570bbc2970b-800wi[1]"/>
          <p:cNvPicPr>
            <a:picLocks noChangeAspect="1" noChangeArrowheads="1"/>
          </p:cNvPicPr>
          <p:nvPr/>
        </p:nvPicPr>
        <p:blipFill>
          <a:blip r:embed="rId2" cstate="print"/>
          <a:srcRect/>
          <a:stretch>
            <a:fillRect/>
          </a:stretch>
        </p:blipFill>
        <p:spPr bwMode="auto">
          <a:xfrm>
            <a:off x="25400" y="-12700"/>
            <a:ext cx="10023475" cy="7521575"/>
          </a:xfrm>
          <a:prstGeom prst="rect">
            <a:avLst/>
          </a:prstGeom>
          <a:noFill/>
          <a:ln w="9525">
            <a:noFill/>
            <a:miter lim="800000"/>
            <a:headEnd/>
            <a:tailEnd/>
          </a:ln>
          <a:effectLst/>
        </p:spPr>
      </p:pic>
      <p:pic>
        <p:nvPicPr>
          <p:cNvPr id="37891" name="Picture 3" descr="images[15]"/>
          <p:cNvPicPr>
            <a:picLocks noChangeAspect="1" noChangeArrowheads="1"/>
          </p:cNvPicPr>
          <p:nvPr/>
        </p:nvPicPr>
        <p:blipFill>
          <a:blip r:embed="rId3" cstate="print"/>
          <a:srcRect/>
          <a:stretch>
            <a:fillRect/>
          </a:stretch>
        </p:blipFill>
        <p:spPr bwMode="auto">
          <a:xfrm rot="1666800">
            <a:off x="6513513" y="3654425"/>
            <a:ext cx="2844800" cy="2166938"/>
          </a:xfrm>
          <a:prstGeom prst="rect">
            <a:avLst/>
          </a:prstGeom>
          <a:noFill/>
          <a:ln w="9525">
            <a:noFill/>
            <a:miter lim="800000"/>
            <a:headEnd/>
            <a:tailEnd/>
          </a:ln>
          <a:effectLst/>
        </p:spPr>
      </p:pic>
      <p:sp>
        <p:nvSpPr>
          <p:cNvPr id="37892" name="Freeform 4"/>
          <p:cNvSpPr>
            <a:spLocks/>
          </p:cNvSpPr>
          <p:nvPr/>
        </p:nvSpPr>
        <p:spPr bwMode="auto">
          <a:xfrm>
            <a:off x="4762500" y="177800"/>
            <a:ext cx="5170488" cy="2719388"/>
          </a:xfrm>
          <a:custGeom>
            <a:avLst/>
            <a:gdLst/>
            <a:ahLst/>
            <a:cxnLst>
              <a:cxn ang="0">
                <a:pos x="0" y="0"/>
              </a:cxn>
              <a:cxn ang="0">
                <a:pos x="3256" y="0"/>
              </a:cxn>
              <a:cxn ang="0">
                <a:pos x="3256" y="1712"/>
              </a:cxn>
              <a:cxn ang="0">
                <a:pos x="0" y="1712"/>
              </a:cxn>
              <a:cxn ang="0">
                <a:pos x="0" y="0"/>
              </a:cxn>
            </a:cxnLst>
            <a:rect l="0" t="0" r="r" b="b"/>
            <a:pathLst>
              <a:path w="3257" h="1713">
                <a:moveTo>
                  <a:pt x="0" y="0"/>
                </a:moveTo>
                <a:lnTo>
                  <a:pt x="3256" y="0"/>
                </a:lnTo>
                <a:lnTo>
                  <a:pt x="3256" y="1712"/>
                </a:lnTo>
                <a:lnTo>
                  <a:pt x="0" y="1712"/>
                </a:lnTo>
                <a:lnTo>
                  <a:pt x="0" y="0"/>
                </a:lnTo>
                <a:close/>
              </a:path>
            </a:pathLst>
          </a:custGeom>
          <a:solidFill>
            <a:srgbClr val="EE59E3"/>
          </a:solidFill>
          <a:ln w="38100" cap="flat">
            <a:solidFill>
              <a:srgbClr val="000000"/>
            </a:solidFill>
            <a:prstDash val="solid"/>
            <a:round/>
            <a:headEnd/>
            <a:tailEnd/>
          </a:ln>
          <a:effectLst/>
        </p:spPr>
        <p:txBody>
          <a:bodyPr wrap="none" anchor="ctr"/>
          <a:lstStyle/>
          <a:p>
            <a:endParaRPr lang="en-US"/>
          </a:p>
        </p:txBody>
      </p:sp>
      <p:sp>
        <p:nvSpPr>
          <p:cNvPr id="37893" name="Text Box 5"/>
          <p:cNvSpPr txBox="1">
            <a:spLocks noChangeArrowheads="1"/>
          </p:cNvSpPr>
          <p:nvPr/>
        </p:nvSpPr>
        <p:spPr bwMode="auto">
          <a:xfrm rot="20220000">
            <a:off x="0" y="736600"/>
            <a:ext cx="7924800" cy="1749425"/>
          </a:xfrm>
          <a:prstGeom prst="rect">
            <a:avLst/>
          </a:prstGeom>
          <a:noFill/>
          <a:ln w="9525">
            <a:noFill/>
            <a:miter lim="800000"/>
            <a:headEnd/>
            <a:tailEnd/>
          </a:ln>
          <a:effectLst/>
        </p:spPr>
        <p:txBody>
          <a:bodyPr>
            <a:spAutoFit/>
          </a:bodyPr>
          <a:lstStyle/>
          <a:p>
            <a:pPr algn="ctr"/>
            <a:r>
              <a:rPr lang="en-GB" sz="5100" b="1">
                <a:solidFill>
                  <a:srgbClr val="000000"/>
                </a:solidFill>
                <a:latin typeface="Bookman Old Style - 16"/>
              </a:rPr>
              <a:t>Post-it Note </a:t>
            </a:r>
          </a:p>
          <a:p>
            <a:pPr algn="ctr"/>
            <a:r>
              <a:rPr lang="en-GB" sz="5100" b="1">
                <a:solidFill>
                  <a:srgbClr val="000000"/>
                </a:solidFill>
                <a:latin typeface="Bookman Old Style - 16"/>
              </a:rPr>
              <a:t>Groups</a:t>
            </a:r>
          </a:p>
        </p:txBody>
      </p:sp>
      <p:sp>
        <p:nvSpPr>
          <p:cNvPr id="37894" name="Freeform 6"/>
          <p:cNvSpPr>
            <a:spLocks/>
          </p:cNvSpPr>
          <p:nvPr/>
        </p:nvSpPr>
        <p:spPr bwMode="auto">
          <a:xfrm>
            <a:off x="381000" y="3098800"/>
            <a:ext cx="1817688" cy="1246188"/>
          </a:xfrm>
          <a:custGeom>
            <a:avLst/>
            <a:gdLst/>
            <a:ahLst/>
            <a:cxnLst>
              <a:cxn ang="0">
                <a:pos x="0" y="0"/>
              </a:cxn>
              <a:cxn ang="0">
                <a:pos x="1144" y="0"/>
              </a:cxn>
              <a:cxn ang="0">
                <a:pos x="1144" y="784"/>
              </a:cxn>
              <a:cxn ang="0">
                <a:pos x="0" y="784"/>
              </a:cxn>
              <a:cxn ang="0">
                <a:pos x="0" y="0"/>
              </a:cxn>
            </a:cxnLst>
            <a:rect l="0" t="0" r="r" b="b"/>
            <a:pathLst>
              <a:path w="1145" h="785">
                <a:moveTo>
                  <a:pt x="0" y="0"/>
                </a:moveTo>
                <a:lnTo>
                  <a:pt x="1144" y="0"/>
                </a:lnTo>
                <a:lnTo>
                  <a:pt x="1144" y="784"/>
                </a:lnTo>
                <a:lnTo>
                  <a:pt x="0" y="784"/>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7895" name="Freeform 7"/>
          <p:cNvSpPr>
            <a:spLocks/>
          </p:cNvSpPr>
          <p:nvPr/>
        </p:nvSpPr>
        <p:spPr bwMode="auto">
          <a:xfrm>
            <a:off x="3441700" y="3149600"/>
            <a:ext cx="1792288" cy="1271588"/>
          </a:xfrm>
          <a:custGeom>
            <a:avLst/>
            <a:gdLst/>
            <a:ahLst/>
            <a:cxnLst>
              <a:cxn ang="0">
                <a:pos x="0" y="0"/>
              </a:cxn>
              <a:cxn ang="0">
                <a:pos x="1128" y="0"/>
              </a:cxn>
              <a:cxn ang="0">
                <a:pos x="1128" y="800"/>
              </a:cxn>
              <a:cxn ang="0">
                <a:pos x="0" y="800"/>
              </a:cxn>
              <a:cxn ang="0">
                <a:pos x="0" y="0"/>
              </a:cxn>
            </a:cxnLst>
            <a:rect l="0" t="0" r="r" b="b"/>
            <a:pathLst>
              <a:path w="1129" h="801">
                <a:moveTo>
                  <a:pt x="0" y="0"/>
                </a:moveTo>
                <a:lnTo>
                  <a:pt x="1128" y="0"/>
                </a:lnTo>
                <a:lnTo>
                  <a:pt x="1128" y="800"/>
                </a:lnTo>
                <a:lnTo>
                  <a:pt x="0" y="800"/>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7896" name="Freeform 8"/>
          <p:cNvSpPr>
            <a:spLocks/>
          </p:cNvSpPr>
          <p:nvPr/>
        </p:nvSpPr>
        <p:spPr bwMode="auto">
          <a:xfrm>
            <a:off x="3429000" y="5092700"/>
            <a:ext cx="1817688" cy="1360488"/>
          </a:xfrm>
          <a:custGeom>
            <a:avLst/>
            <a:gdLst/>
            <a:ahLst/>
            <a:cxnLst>
              <a:cxn ang="0">
                <a:pos x="0" y="0"/>
              </a:cxn>
              <a:cxn ang="0">
                <a:pos x="1144" y="0"/>
              </a:cxn>
              <a:cxn ang="0">
                <a:pos x="1144" y="856"/>
              </a:cxn>
              <a:cxn ang="0">
                <a:pos x="0" y="856"/>
              </a:cxn>
              <a:cxn ang="0">
                <a:pos x="0" y="0"/>
              </a:cxn>
            </a:cxnLst>
            <a:rect l="0" t="0" r="r" b="b"/>
            <a:pathLst>
              <a:path w="1145" h="857">
                <a:moveTo>
                  <a:pt x="0" y="0"/>
                </a:moveTo>
                <a:lnTo>
                  <a:pt x="1144" y="0"/>
                </a:lnTo>
                <a:lnTo>
                  <a:pt x="1144" y="856"/>
                </a:lnTo>
                <a:lnTo>
                  <a:pt x="0" y="856"/>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7897" name="Freeform 9"/>
          <p:cNvSpPr>
            <a:spLocks/>
          </p:cNvSpPr>
          <p:nvPr/>
        </p:nvSpPr>
        <p:spPr bwMode="auto">
          <a:xfrm>
            <a:off x="266700" y="5054600"/>
            <a:ext cx="1868488" cy="1525588"/>
          </a:xfrm>
          <a:custGeom>
            <a:avLst/>
            <a:gdLst/>
            <a:ahLst/>
            <a:cxnLst>
              <a:cxn ang="0">
                <a:pos x="0" y="0"/>
              </a:cxn>
              <a:cxn ang="0">
                <a:pos x="1176" y="0"/>
              </a:cxn>
              <a:cxn ang="0">
                <a:pos x="1176" y="960"/>
              </a:cxn>
              <a:cxn ang="0">
                <a:pos x="0" y="960"/>
              </a:cxn>
              <a:cxn ang="0">
                <a:pos x="0" y="0"/>
              </a:cxn>
            </a:cxnLst>
            <a:rect l="0" t="0" r="r" b="b"/>
            <a:pathLst>
              <a:path w="1177" h="961">
                <a:moveTo>
                  <a:pt x="0" y="0"/>
                </a:moveTo>
                <a:lnTo>
                  <a:pt x="1176" y="0"/>
                </a:lnTo>
                <a:lnTo>
                  <a:pt x="1176" y="960"/>
                </a:lnTo>
                <a:lnTo>
                  <a:pt x="0" y="960"/>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7898" name="Text Box 10"/>
          <p:cNvSpPr txBox="1">
            <a:spLocks noChangeArrowheads="1"/>
          </p:cNvSpPr>
          <p:nvPr/>
        </p:nvSpPr>
        <p:spPr bwMode="auto">
          <a:xfrm>
            <a:off x="711200" y="2971800"/>
            <a:ext cx="2006600" cy="1689100"/>
          </a:xfrm>
          <a:prstGeom prst="rect">
            <a:avLst/>
          </a:prstGeom>
          <a:noFill/>
          <a:ln w="9525">
            <a:noFill/>
            <a:miter lim="800000"/>
            <a:headEnd/>
            <a:tailEnd/>
          </a:ln>
          <a:effectLst/>
        </p:spPr>
        <p:txBody>
          <a:bodyPr>
            <a:spAutoFit/>
          </a:bodyPr>
          <a:lstStyle/>
          <a:p>
            <a:r>
              <a:rPr lang="en-GB" sz="8100">
                <a:solidFill>
                  <a:srgbClr val="000000"/>
                </a:solidFill>
                <a:latin typeface="Jokerman - 16"/>
              </a:rPr>
              <a:t>A</a:t>
            </a:r>
          </a:p>
        </p:txBody>
      </p:sp>
      <p:sp>
        <p:nvSpPr>
          <p:cNvPr id="37899" name="Text Box 11"/>
          <p:cNvSpPr txBox="1">
            <a:spLocks noChangeArrowheads="1"/>
          </p:cNvSpPr>
          <p:nvPr/>
        </p:nvSpPr>
        <p:spPr bwMode="auto">
          <a:xfrm>
            <a:off x="3886200" y="3136900"/>
            <a:ext cx="1676400" cy="1489075"/>
          </a:xfrm>
          <a:prstGeom prst="rect">
            <a:avLst/>
          </a:prstGeom>
          <a:noFill/>
          <a:ln w="9525">
            <a:noFill/>
            <a:miter lim="800000"/>
            <a:headEnd/>
            <a:tailEnd/>
          </a:ln>
          <a:effectLst/>
        </p:spPr>
        <p:txBody>
          <a:bodyPr>
            <a:spAutoFit/>
          </a:bodyPr>
          <a:lstStyle/>
          <a:p>
            <a:r>
              <a:rPr lang="en-GB" sz="7200">
                <a:solidFill>
                  <a:srgbClr val="000000"/>
                </a:solidFill>
                <a:latin typeface="Jokerman - 16"/>
              </a:rPr>
              <a:t>B</a:t>
            </a:r>
          </a:p>
        </p:txBody>
      </p:sp>
      <p:sp>
        <p:nvSpPr>
          <p:cNvPr id="37900" name="Text Box 12"/>
          <p:cNvSpPr txBox="1">
            <a:spLocks noChangeArrowheads="1"/>
          </p:cNvSpPr>
          <p:nvPr/>
        </p:nvSpPr>
        <p:spPr bwMode="auto">
          <a:xfrm>
            <a:off x="3860800" y="5092700"/>
            <a:ext cx="1854200" cy="1606550"/>
          </a:xfrm>
          <a:prstGeom prst="rect">
            <a:avLst/>
          </a:prstGeom>
          <a:noFill/>
          <a:ln w="9525">
            <a:noFill/>
            <a:miter lim="800000"/>
            <a:headEnd/>
            <a:tailEnd/>
          </a:ln>
          <a:effectLst/>
        </p:spPr>
        <p:txBody>
          <a:bodyPr>
            <a:spAutoFit/>
          </a:bodyPr>
          <a:lstStyle/>
          <a:p>
            <a:r>
              <a:rPr lang="en-GB" sz="7700">
                <a:solidFill>
                  <a:srgbClr val="000000"/>
                </a:solidFill>
                <a:latin typeface="Jokerman - 16"/>
              </a:rPr>
              <a:t>C</a:t>
            </a:r>
          </a:p>
        </p:txBody>
      </p:sp>
      <p:sp>
        <p:nvSpPr>
          <p:cNvPr id="37901" name="Text Box 13"/>
          <p:cNvSpPr txBox="1">
            <a:spLocks noChangeArrowheads="1"/>
          </p:cNvSpPr>
          <p:nvPr/>
        </p:nvSpPr>
        <p:spPr bwMode="auto">
          <a:xfrm>
            <a:off x="812800" y="5194300"/>
            <a:ext cx="1676400" cy="1468438"/>
          </a:xfrm>
          <a:prstGeom prst="rect">
            <a:avLst/>
          </a:prstGeom>
          <a:noFill/>
          <a:ln w="9525">
            <a:noFill/>
            <a:miter lim="800000"/>
            <a:headEnd/>
            <a:tailEnd/>
          </a:ln>
          <a:effectLst/>
        </p:spPr>
        <p:txBody>
          <a:bodyPr>
            <a:spAutoFit/>
          </a:bodyPr>
          <a:lstStyle/>
          <a:p>
            <a:r>
              <a:rPr lang="en-GB" sz="7100">
                <a:solidFill>
                  <a:srgbClr val="000000"/>
                </a:solidFill>
                <a:latin typeface="Jokerman - 16"/>
              </a:rPr>
              <a:t>D</a:t>
            </a:r>
          </a:p>
        </p:txBody>
      </p:sp>
      <p:sp>
        <p:nvSpPr>
          <p:cNvPr id="37902" name="Line 14"/>
          <p:cNvSpPr>
            <a:spLocks noChangeShapeType="1"/>
          </p:cNvSpPr>
          <p:nvPr/>
        </p:nvSpPr>
        <p:spPr bwMode="auto">
          <a:xfrm flipV="1">
            <a:off x="1231900" y="4457700"/>
            <a:ext cx="0" cy="698500"/>
          </a:xfrm>
          <a:prstGeom prst="line">
            <a:avLst/>
          </a:prstGeom>
          <a:noFill/>
          <a:ln w="127000">
            <a:solidFill>
              <a:srgbClr val="FF00FF"/>
            </a:solidFill>
            <a:round/>
            <a:headEnd type="none" w="med" len="sm"/>
            <a:tailEnd type="triangle" w="med" len="sm"/>
          </a:ln>
          <a:effectLst/>
        </p:spPr>
        <p:txBody>
          <a:bodyPr wrap="none" anchor="ctr"/>
          <a:lstStyle/>
          <a:p>
            <a:endParaRPr lang="en-US"/>
          </a:p>
        </p:txBody>
      </p:sp>
      <p:sp>
        <p:nvSpPr>
          <p:cNvPr id="37903" name="Line 15"/>
          <p:cNvSpPr>
            <a:spLocks noChangeShapeType="1"/>
          </p:cNvSpPr>
          <p:nvPr/>
        </p:nvSpPr>
        <p:spPr bwMode="auto">
          <a:xfrm>
            <a:off x="2120900" y="3683000"/>
            <a:ext cx="1041400" cy="0"/>
          </a:xfrm>
          <a:prstGeom prst="line">
            <a:avLst/>
          </a:prstGeom>
          <a:noFill/>
          <a:ln w="127000">
            <a:solidFill>
              <a:srgbClr val="FF00FF"/>
            </a:solidFill>
            <a:round/>
            <a:headEnd type="none" w="med" len="sm"/>
            <a:tailEnd type="triangle" w="med" len="sm"/>
          </a:ln>
          <a:effectLst/>
        </p:spPr>
        <p:txBody>
          <a:bodyPr wrap="none" anchor="ctr"/>
          <a:lstStyle/>
          <a:p>
            <a:endParaRPr lang="en-US"/>
          </a:p>
        </p:txBody>
      </p:sp>
      <p:sp>
        <p:nvSpPr>
          <p:cNvPr id="37904" name="Line 16"/>
          <p:cNvSpPr>
            <a:spLocks noChangeShapeType="1"/>
          </p:cNvSpPr>
          <p:nvPr/>
        </p:nvSpPr>
        <p:spPr bwMode="auto">
          <a:xfrm flipH="1">
            <a:off x="2286000" y="5740400"/>
            <a:ext cx="1117600" cy="0"/>
          </a:xfrm>
          <a:prstGeom prst="line">
            <a:avLst/>
          </a:prstGeom>
          <a:noFill/>
          <a:ln w="127000">
            <a:solidFill>
              <a:srgbClr val="FF00FF"/>
            </a:solidFill>
            <a:round/>
            <a:headEnd type="none" w="med" len="sm"/>
            <a:tailEnd type="triangle" w="med" len="sm"/>
          </a:ln>
          <a:effectLst/>
        </p:spPr>
        <p:txBody>
          <a:bodyPr wrap="none" anchor="ctr"/>
          <a:lstStyle/>
          <a:p>
            <a:endParaRPr lang="en-US"/>
          </a:p>
        </p:txBody>
      </p:sp>
      <p:sp>
        <p:nvSpPr>
          <p:cNvPr id="37905" name="Line 17"/>
          <p:cNvSpPr>
            <a:spLocks noChangeShapeType="1"/>
          </p:cNvSpPr>
          <p:nvPr/>
        </p:nvSpPr>
        <p:spPr bwMode="auto">
          <a:xfrm>
            <a:off x="4292600" y="4305300"/>
            <a:ext cx="0" cy="749300"/>
          </a:xfrm>
          <a:prstGeom prst="line">
            <a:avLst/>
          </a:prstGeom>
          <a:noFill/>
          <a:ln w="127000">
            <a:solidFill>
              <a:srgbClr val="FF00FF"/>
            </a:solidFill>
            <a:round/>
            <a:headEnd type="none" w="med" len="sm"/>
            <a:tailEnd type="triangle" w="med" len="sm"/>
          </a:ln>
          <a:effectLst/>
        </p:spPr>
        <p:txBody>
          <a:bodyPr wrap="none" anchor="ctr"/>
          <a:lstStyle/>
          <a:p>
            <a:endParaRPr lang="en-US"/>
          </a:p>
        </p:txBody>
      </p:sp>
      <p:sp>
        <p:nvSpPr>
          <p:cNvPr id="37906" name="Text Box 18"/>
          <p:cNvSpPr txBox="1">
            <a:spLocks noChangeArrowheads="1"/>
          </p:cNvSpPr>
          <p:nvPr/>
        </p:nvSpPr>
        <p:spPr bwMode="auto">
          <a:xfrm>
            <a:off x="4838700" y="342900"/>
            <a:ext cx="5130800" cy="2625725"/>
          </a:xfrm>
          <a:prstGeom prst="rect">
            <a:avLst/>
          </a:prstGeom>
          <a:noFill/>
          <a:ln w="9525">
            <a:noFill/>
            <a:miter lim="800000"/>
            <a:headEnd/>
            <a:tailEnd/>
          </a:ln>
          <a:effectLst/>
        </p:spPr>
        <p:txBody>
          <a:bodyPr>
            <a:spAutoFit/>
          </a:bodyPr>
          <a:lstStyle/>
          <a:p>
            <a:r>
              <a:rPr lang="en-GB" sz="1500" b="1">
                <a:solidFill>
                  <a:srgbClr val="FFFFFF"/>
                </a:solidFill>
                <a:latin typeface="Bookman Old Style - 16"/>
              </a:rPr>
              <a:t>Here's how it works:</a:t>
            </a:r>
          </a:p>
          <a:p>
            <a:endParaRPr lang="en-GB" sz="1500" b="1">
              <a:solidFill>
                <a:srgbClr val="FFFFFF"/>
              </a:solidFill>
              <a:latin typeface="Bookman Old Style - 16"/>
            </a:endParaRPr>
          </a:p>
          <a:p>
            <a:r>
              <a:rPr lang="en-GB" sz="1500" b="1">
                <a:solidFill>
                  <a:srgbClr val="FFFFFF"/>
                </a:solidFill>
                <a:latin typeface="Bookman Old Style - 16"/>
              </a:rPr>
              <a:t>1.  Each group is given a worksheet.  They read the question/topic and add facts on Post-its to answer this (in 2 minutes).</a:t>
            </a:r>
          </a:p>
          <a:p>
            <a:r>
              <a:rPr lang="en-GB" sz="1500" b="1">
                <a:solidFill>
                  <a:srgbClr val="FFFFFF"/>
                </a:solidFill>
                <a:latin typeface="Bookman Old Style - 16"/>
              </a:rPr>
              <a:t>2. When the time's up, they pass the worksheet clockwise to the next group and start adding Post-its to their new sheet.</a:t>
            </a:r>
          </a:p>
          <a:p>
            <a:r>
              <a:rPr lang="en-GB" sz="1500" b="1">
                <a:solidFill>
                  <a:srgbClr val="FFFFFF"/>
                </a:solidFill>
                <a:latin typeface="Bookman Old Style - 16"/>
              </a:rPr>
              <a:t>3.  The task is completed when all groups have added notes to all sheets.</a:t>
            </a:r>
          </a:p>
          <a:p>
            <a:endParaRPr lang="en-GB" sz="1500" b="1">
              <a:solidFill>
                <a:srgbClr val="FFFFFF"/>
              </a:solidFill>
              <a:latin typeface="Bookman Old Style - 16"/>
            </a:endParaRPr>
          </a:p>
        </p:txBody>
      </p:sp>
      <p:sp>
        <p:nvSpPr>
          <p:cNvPr id="37907" name="Text Box 19"/>
          <p:cNvSpPr txBox="1">
            <a:spLocks noChangeArrowheads="1"/>
          </p:cNvSpPr>
          <p:nvPr/>
        </p:nvSpPr>
        <p:spPr bwMode="auto">
          <a:xfrm rot="1620000">
            <a:off x="4660900" y="5626100"/>
            <a:ext cx="4546600" cy="1228725"/>
          </a:xfrm>
          <a:prstGeom prst="rect">
            <a:avLst/>
          </a:prstGeom>
          <a:noFill/>
          <a:ln w="9525">
            <a:noFill/>
            <a:miter lim="800000"/>
            <a:headEnd/>
            <a:tailEnd/>
          </a:ln>
          <a:effectLst/>
        </p:spPr>
        <p:txBody>
          <a:bodyPr>
            <a:spAutoFit/>
          </a:bodyPr>
          <a:lstStyle/>
          <a:p>
            <a:pPr algn="ctr"/>
            <a:r>
              <a:rPr lang="en-GB" sz="1600" b="1">
                <a:solidFill>
                  <a:srgbClr val="FF00FF"/>
                </a:solidFill>
                <a:latin typeface="Bookman Old Style - 16"/>
              </a:rPr>
              <a:t>REMEMBER: </a:t>
            </a:r>
          </a:p>
          <a:p>
            <a:pPr algn="ctr"/>
            <a:r>
              <a:rPr lang="en-GB" sz="1600" b="1">
                <a:solidFill>
                  <a:srgbClr val="FF00FF"/>
                </a:solidFill>
                <a:latin typeface="Bookman Old Style - 16"/>
              </a:rPr>
              <a:t>You may not repeat any facts or information that has already </a:t>
            </a:r>
          </a:p>
          <a:p>
            <a:pPr algn="ctr"/>
            <a:r>
              <a:rPr lang="en-GB" sz="1600" b="1">
                <a:solidFill>
                  <a:srgbClr val="FF00FF"/>
                </a:solidFill>
                <a:latin typeface="Bookman Old Style - 16"/>
              </a:rPr>
              <a:t>been added by </a:t>
            </a:r>
          </a:p>
          <a:p>
            <a:pPr algn="ctr"/>
            <a:r>
              <a:rPr lang="en-GB" sz="1600" b="1">
                <a:solidFill>
                  <a:srgbClr val="FF00FF"/>
                </a:solidFill>
                <a:latin typeface="Bookman Old Style - 16"/>
              </a:rPr>
              <a:t>another group.</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40E0D0"/>
        </a:solidFill>
        <a:effectLst/>
      </p:bgPr>
    </p:bg>
    <p:spTree>
      <p:nvGrpSpPr>
        <p:cNvPr id="1" name=""/>
        <p:cNvGrpSpPr/>
        <p:nvPr/>
      </p:nvGrpSpPr>
      <p:grpSpPr>
        <a:xfrm>
          <a:off x="0" y="0"/>
          <a:ext cx="0" cy="0"/>
          <a:chOff x="0" y="0"/>
          <a:chExt cx="0" cy="0"/>
        </a:xfrm>
      </p:grpSpPr>
      <p:sp>
        <p:nvSpPr>
          <p:cNvPr id="38914" name="Freeform 2"/>
          <p:cNvSpPr>
            <a:spLocks/>
          </p:cNvSpPr>
          <p:nvPr/>
        </p:nvSpPr>
        <p:spPr bwMode="auto">
          <a:xfrm>
            <a:off x="304800" y="177800"/>
            <a:ext cx="9297988" cy="1081088"/>
          </a:xfrm>
          <a:custGeom>
            <a:avLst/>
            <a:gdLst/>
            <a:ahLst/>
            <a:cxnLst>
              <a:cxn ang="0">
                <a:pos x="0" y="0"/>
              </a:cxn>
              <a:cxn ang="0">
                <a:pos x="5856" y="0"/>
              </a:cxn>
              <a:cxn ang="0">
                <a:pos x="5856" y="680"/>
              </a:cxn>
              <a:cxn ang="0">
                <a:pos x="0" y="680"/>
              </a:cxn>
              <a:cxn ang="0">
                <a:pos x="0" y="0"/>
              </a:cxn>
            </a:cxnLst>
            <a:rect l="0" t="0" r="r" b="b"/>
            <a:pathLst>
              <a:path w="5857" h="681">
                <a:moveTo>
                  <a:pt x="0" y="0"/>
                </a:moveTo>
                <a:lnTo>
                  <a:pt x="5856" y="0"/>
                </a:lnTo>
                <a:lnTo>
                  <a:pt x="5856" y="680"/>
                </a:lnTo>
                <a:lnTo>
                  <a:pt x="0" y="680"/>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8915" name="Text Box 3"/>
          <p:cNvSpPr txBox="1">
            <a:spLocks noChangeArrowheads="1"/>
          </p:cNvSpPr>
          <p:nvPr/>
        </p:nvSpPr>
        <p:spPr bwMode="auto">
          <a:xfrm>
            <a:off x="25400" y="431800"/>
            <a:ext cx="10007600" cy="717550"/>
          </a:xfrm>
          <a:prstGeom prst="rect">
            <a:avLst/>
          </a:prstGeom>
          <a:noFill/>
          <a:ln w="9525">
            <a:noFill/>
            <a:miter lim="800000"/>
            <a:headEnd/>
            <a:tailEnd/>
          </a:ln>
          <a:effectLst/>
        </p:spPr>
        <p:txBody>
          <a:bodyPr>
            <a:spAutoFit/>
          </a:bodyPr>
          <a:lstStyle/>
          <a:p>
            <a:pPr algn="ctr"/>
            <a:r>
              <a:rPr lang="en-GB" sz="2100" b="1">
                <a:solidFill>
                  <a:srgbClr val="FF0000"/>
                </a:solidFill>
                <a:latin typeface="Bookman Old Style - 16"/>
              </a:rPr>
              <a:t>You have one minute to explain each of the following key words from today's lesson, without using the word itself:</a:t>
            </a:r>
          </a:p>
        </p:txBody>
      </p:sp>
      <p:sp>
        <p:nvSpPr>
          <p:cNvPr id="38916" name="Freeform 4"/>
          <p:cNvSpPr>
            <a:spLocks/>
          </p:cNvSpPr>
          <p:nvPr/>
        </p:nvSpPr>
        <p:spPr bwMode="auto">
          <a:xfrm>
            <a:off x="3937000" y="1473200"/>
            <a:ext cx="2655888" cy="496888"/>
          </a:xfrm>
          <a:custGeom>
            <a:avLst/>
            <a:gdLst/>
            <a:ahLst/>
            <a:cxnLst>
              <a:cxn ang="0">
                <a:pos x="0" y="0"/>
              </a:cxn>
              <a:cxn ang="0">
                <a:pos x="1672" y="0"/>
              </a:cxn>
              <a:cxn ang="0">
                <a:pos x="1672" y="312"/>
              </a:cxn>
              <a:cxn ang="0">
                <a:pos x="0" y="312"/>
              </a:cxn>
              <a:cxn ang="0">
                <a:pos x="0" y="0"/>
              </a:cxn>
            </a:cxnLst>
            <a:rect l="0" t="0" r="r" b="b"/>
            <a:pathLst>
              <a:path w="1673" h="313">
                <a:moveTo>
                  <a:pt x="0" y="0"/>
                </a:moveTo>
                <a:lnTo>
                  <a:pt x="1672" y="0"/>
                </a:lnTo>
                <a:lnTo>
                  <a:pt x="1672" y="312"/>
                </a:lnTo>
                <a:lnTo>
                  <a:pt x="0" y="312"/>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8917" name="Freeform 5"/>
          <p:cNvSpPr>
            <a:spLocks/>
          </p:cNvSpPr>
          <p:nvPr/>
        </p:nvSpPr>
        <p:spPr bwMode="auto">
          <a:xfrm>
            <a:off x="3937000" y="2159000"/>
            <a:ext cx="2681288" cy="573088"/>
          </a:xfrm>
          <a:custGeom>
            <a:avLst/>
            <a:gdLst/>
            <a:ahLst/>
            <a:cxnLst>
              <a:cxn ang="0">
                <a:pos x="0" y="0"/>
              </a:cxn>
              <a:cxn ang="0">
                <a:pos x="1688" y="0"/>
              </a:cxn>
              <a:cxn ang="0">
                <a:pos x="1688" y="360"/>
              </a:cxn>
              <a:cxn ang="0">
                <a:pos x="0" y="360"/>
              </a:cxn>
              <a:cxn ang="0">
                <a:pos x="0" y="0"/>
              </a:cxn>
            </a:cxnLst>
            <a:rect l="0" t="0" r="r" b="b"/>
            <a:pathLst>
              <a:path w="1689" h="361">
                <a:moveTo>
                  <a:pt x="0" y="0"/>
                </a:moveTo>
                <a:lnTo>
                  <a:pt x="1688" y="0"/>
                </a:lnTo>
                <a:lnTo>
                  <a:pt x="1688" y="360"/>
                </a:lnTo>
                <a:lnTo>
                  <a:pt x="0" y="360"/>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8918" name="Freeform 6"/>
          <p:cNvSpPr>
            <a:spLocks/>
          </p:cNvSpPr>
          <p:nvPr/>
        </p:nvSpPr>
        <p:spPr bwMode="auto">
          <a:xfrm>
            <a:off x="3937000" y="2870200"/>
            <a:ext cx="2706688" cy="598488"/>
          </a:xfrm>
          <a:custGeom>
            <a:avLst/>
            <a:gdLst/>
            <a:ahLst/>
            <a:cxnLst>
              <a:cxn ang="0">
                <a:pos x="0" y="0"/>
              </a:cxn>
              <a:cxn ang="0">
                <a:pos x="1704" y="0"/>
              </a:cxn>
              <a:cxn ang="0">
                <a:pos x="1704" y="376"/>
              </a:cxn>
              <a:cxn ang="0">
                <a:pos x="0" y="376"/>
              </a:cxn>
              <a:cxn ang="0">
                <a:pos x="0" y="0"/>
              </a:cxn>
            </a:cxnLst>
            <a:rect l="0" t="0" r="r" b="b"/>
            <a:pathLst>
              <a:path w="1705" h="377">
                <a:moveTo>
                  <a:pt x="0" y="0"/>
                </a:moveTo>
                <a:lnTo>
                  <a:pt x="1704" y="0"/>
                </a:lnTo>
                <a:lnTo>
                  <a:pt x="1704" y="376"/>
                </a:lnTo>
                <a:lnTo>
                  <a:pt x="0" y="376"/>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8919" name="Freeform 7"/>
          <p:cNvSpPr>
            <a:spLocks/>
          </p:cNvSpPr>
          <p:nvPr/>
        </p:nvSpPr>
        <p:spPr bwMode="auto">
          <a:xfrm>
            <a:off x="3962400" y="3632200"/>
            <a:ext cx="2681288" cy="623888"/>
          </a:xfrm>
          <a:custGeom>
            <a:avLst/>
            <a:gdLst/>
            <a:ahLst/>
            <a:cxnLst>
              <a:cxn ang="0">
                <a:pos x="0" y="0"/>
              </a:cxn>
              <a:cxn ang="0">
                <a:pos x="1688" y="0"/>
              </a:cxn>
              <a:cxn ang="0">
                <a:pos x="1688" y="392"/>
              </a:cxn>
              <a:cxn ang="0">
                <a:pos x="0" y="392"/>
              </a:cxn>
              <a:cxn ang="0">
                <a:pos x="0" y="0"/>
              </a:cxn>
            </a:cxnLst>
            <a:rect l="0" t="0" r="r" b="b"/>
            <a:pathLst>
              <a:path w="1689" h="393">
                <a:moveTo>
                  <a:pt x="0" y="0"/>
                </a:moveTo>
                <a:lnTo>
                  <a:pt x="1688" y="0"/>
                </a:lnTo>
                <a:lnTo>
                  <a:pt x="1688" y="392"/>
                </a:lnTo>
                <a:lnTo>
                  <a:pt x="0" y="392"/>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8920" name="Freeform 8"/>
          <p:cNvSpPr>
            <a:spLocks/>
          </p:cNvSpPr>
          <p:nvPr/>
        </p:nvSpPr>
        <p:spPr bwMode="auto">
          <a:xfrm>
            <a:off x="3962400" y="4394200"/>
            <a:ext cx="2681288" cy="661988"/>
          </a:xfrm>
          <a:custGeom>
            <a:avLst/>
            <a:gdLst/>
            <a:ahLst/>
            <a:cxnLst>
              <a:cxn ang="0">
                <a:pos x="0" y="0"/>
              </a:cxn>
              <a:cxn ang="0">
                <a:pos x="1688" y="0"/>
              </a:cxn>
              <a:cxn ang="0">
                <a:pos x="1688" y="416"/>
              </a:cxn>
              <a:cxn ang="0">
                <a:pos x="0" y="416"/>
              </a:cxn>
              <a:cxn ang="0">
                <a:pos x="0" y="0"/>
              </a:cxn>
            </a:cxnLst>
            <a:rect l="0" t="0" r="r" b="b"/>
            <a:pathLst>
              <a:path w="1689" h="417">
                <a:moveTo>
                  <a:pt x="0" y="0"/>
                </a:moveTo>
                <a:lnTo>
                  <a:pt x="1688" y="0"/>
                </a:lnTo>
                <a:lnTo>
                  <a:pt x="1688" y="416"/>
                </a:lnTo>
                <a:lnTo>
                  <a:pt x="0" y="416"/>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8921" name="Freeform 9"/>
          <p:cNvSpPr>
            <a:spLocks/>
          </p:cNvSpPr>
          <p:nvPr/>
        </p:nvSpPr>
        <p:spPr bwMode="auto">
          <a:xfrm>
            <a:off x="3962400" y="5207000"/>
            <a:ext cx="2681288" cy="636588"/>
          </a:xfrm>
          <a:custGeom>
            <a:avLst/>
            <a:gdLst/>
            <a:ahLst/>
            <a:cxnLst>
              <a:cxn ang="0">
                <a:pos x="0" y="0"/>
              </a:cxn>
              <a:cxn ang="0">
                <a:pos x="1688" y="0"/>
              </a:cxn>
              <a:cxn ang="0">
                <a:pos x="1688" y="400"/>
              </a:cxn>
              <a:cxn ang="0">
                <a:pos x="0" y="400"/>
              </a:cxn>
              <a:cxn ang="0">
                <a:pos x="0" y="0"/>
              </a:cxn>
            </a:cxnLst>
            <a:rect l="0" t="0" r="r" b="b"/>
            <a:pathLst>
              <a:path w="1689" h="401">
                <a:moveTo>
                  <a:pt x="0" y="0"/>
                </a:moveTo>
                <a:lnTo>
                  <a:pt x="1688" y="0"/>
                </a:lnTo>
                <a:lnTo>
                  <a:pt x="1688" y="400"/>
                </a:lnTo>
                <a:lnTo>
                  <a:pt x="0" y="400"/>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8922" name="Freeform 10"/>
          <p:cNvSpPr>
            <a:spLocks/>
          </p:cNvSpPr>
          <p:nvPr/>
        </p:nvSpPr>
        <p:spPr bwMode="auto">
          <a:xfrm>
            <a:off x="3937000" y="5994400"/>
            <a:ext cx="2744788" cy="636588"/>
          </a:xfrm>
          <a:custGeom>
            <a:avLst/>
            <a:gdLst/>
            <a:ahLst/>
            <a:cxnLst>
              <a:cxn ang="0">
                <a:pos x="0" y="0"/>
              </a:cxn>
              <a:cxn ang="0">
                <a:pos x="1728" y="0"/>
              </a:cxn>
              <a:cxn ang="0">
                <a:pos x="1728" y="400"/>
              </a:cxn>
              <a:cxn ang="0">
                <a:pos x="0" y="400"/>
              </a:cxn>
              <a:cxn ang="0">
                <a:pos x="0" y="0"/>
              </a:cxn>
            </a:cxnLst>
            <a:rect l="0" t="0" r="r" b="b"/>
            <a:pathLst>
              <a:path w="1729" h="401">
                <a:moveTo>
                  <a:pt x="0" y="0"/>
                </a:moveTo>
                <a:lnTo>
                  <a:pt x="1728" y="0"/>
                </a:lnTo>
                <a:lnTo>
                  <a:pt x="1728" y="400"/>
                </a:lnTo>
                <a:lnTo>
                  <a:pt x="0" y="400"/>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8923" name="Freeform 11"/>
          <p:cNvSpPr>
            <a:spLocks/>
          </p:cNvSpPr>
          <p:nvPr/>
        </p:nvSpPr>
        <p:spPr bwMode="auto">
          <a:xfrm>
            <a:off x="3937000" y="6819900"/>
            <a:ext cx="2820988" cy="534988"/>
          </a:xfrm>
          <a:custGeom>
            <a:avLst/>
            <a:gdLst/>
            <a:ahLst/>
            <a:cxnLst>
              <a:cxn ang="0">
                <a:pos x="0" y="0"/>
              </a:cxn>
              <a:cxn ang="0">
                <a:pos x="1776" y="0"/>
              </a:cxn>
              <a:cxn ang="0">
                <a:pos x="1776" y="336"/>
              </a:cxn>
              <a:cxn ang="0">
                <a:pos x="0" y="336"/>
              </a:cxn>
              <a:cxn ang="0">
                <a:pos x="0" y="0"/>
              </a:cxn>
            </a:cxnLst>
            <a:rect l="0" t="0" r="r" b="b"/>
            <a:pathLst>
              <a:path w="1777" h="337">
                <a:moveTo>
                  <a:pt x="0" y="0"/>
                </a:moveTo>
                <a:lnTo>
                  <a:pt x="1776" y="0"/>
                </a:lnTo>
                <a:lnTo>
                  <a:pt x="1776" y="336"/>
                </a:lnTo>
                <a:lnTo>
                  <a:pt x="0" y="336"/>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8924" name="Text Box 12"/>
          <p:cNvSpPr txBox="1">
            <a:spLocks noChangeArrowheads="1"/>
          </p:cNvSpPr>
          <p:nvPr/>
        </p:nvSpPr>
        <p:spPr bwMode="auto">
          <a:xfrm>
            <a:off x="546100" y="4038600"/>
            <a:ext cx="2667000" cy="566738"/>
          </a:xfrm>
          <a:prstGeom prst="rect">
            <a:avLst/>
          </a:prstGeom>
          <a:noFill/>
          <a:ln w="9525">
            <a:noFill/>
            <a:miter lim="800000"/>
            <a:headEnd/>
            <a:tailEnd/>
          </a:ln>
          <a:effectLst/>
        </p:spPr>
        <p:txBody>
          <a:bodyPr>
            <a:spAutoFit/>
          </a:bodyPr>
          <a:lstStyle/>
          <a:p>
            <a:r>
              <a:rPr lang="en-GB" sz="1500">
                <a:solidFill>
                  <a:srgbClr val="000000"/>
                </a:solidFill>
                <a:latin typeface="Trebuchet MS - 16"/>
              </a:rPr>
              <a:t>USE SCREEN SHADE OVER KEY WORDS NOT DONE YET</a:t>
            </a:r>
          </a:p>
        </p:txBody>
      </p:sp>
      <p:sp>
        <p:nvSpPr>
          <p:cNvPr id="38925" name="Text Box 13"/>
          <p:cNvSpPr txBox="1">
            <a:spLocks noChangeArrowheads="1"/>
          </p:cNvSpPr>
          <p:nvPr/>
        </p:nvSpPr>
        <p:spPr bwMode="auto">
          <a:xfrm>
            <a:off x="533400" y="2451100"/>
            <a:ext cx="2641600" cy="820738"/>
          </a:xfrm>
          <a:prstGeom prst="rect">
            <a:avLst/>
          </a:prstGeom>
          <a:noFill/>
          <a:ln w="9525">
            <a:noFill/>
            <a:miter lim="800000"/>
            <a:headEnd/>
            <a:tailEnd/>
          </a:ln>
          <a:effectLst/>
        </p:spPr>
        <p:txBody>
          <a:bodyPr>
            <a:spAutoFit/>
          </a:bodyPr>
          <a:lstStyle/>
          <a:p>
            <a:r>
              <a:rPr lang="en-GB" sz="1500">
                <a:solidFill>
                  <a:srgbClr val="000000"/>
                </a:solidFill>
                <a:latin typeface="Trebuchet MS - 16"/>
              </a:rPr>
              <a:t>USE THIS SLIDE WHEN YOU ARE DOING THE PLENARY AS A WHOLE CLASS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39938" name="Freeform 2"/>
          <p:cNvSpPr>
            <a:spLocks/>
          </p:cNvSpPr>
          <p:nvPr/>
        </p:nvSpPr>
        <p:spPr bwMode="auto">
          <a:xfrm rot="1552800">
            <a:off x="571500" y="1600200"/>
            <a:ext cx="2439988" cy="2592388"/>
          </a:xfrm>
          <a:custGeom>
            <a:avLst/>
            <a:gdLst/>
            <a:ahLst/>
            <a:cxnLst>
              <a:cxn ang="0">
                <a:pos x="0" y="0"/>
              </a:cxn>
              <a:cxn ang="0">
                <a:pos x="1536" y="0"/>
              </a:cxn>
              <a:cxn ang="0">
                <a:pos x="1536" y="1632"/>
              </a:cxn>
              <a:cxn ang="0">
                <a:pos x="0" y="1632"/>
              </a:cxn>
              <a:cxn ang="0">
                <a:pos x="0" y="0"/>
              </a:cxn>
            </a:cxnLst>
            <a:rect l="0" t="0" r="r" b="b"/>
            <a:pathLst>
              <a:path w="1537" h="1633">
                <a:moveTo>
                  <a:pt x="0" y="0"/>
                </a:moveTo>
                <a:lnTo>
                  <a:pt x="1536" y="0"/>
                </a:lnTo>
                <a:lnTo>
                  <a:pt x="1536" y="1632"/>
                </a:lnTo>
                <a:lnTo>
                  <a:pt x="0" y="1632"/>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pic>
        <p:nvPicPr>
          <p:cNvPr id="39939" name="Picture 3" descr="clipboard"/>
          <p:cNvPicPr>
            <a:picLocks noChangeAspect="1" noChangeArrowheads="1"/>
          </p:cNvPicPr>
          <p:nvPr/>
        </p:nvPicPr>
        <p:blipFill>
          <a:blip r:embed="rId2" cstate="print"/>
          <a:srcRect/>
          <a:stretch>
            <a:fillRect/>
          </a:stretch>
        </p:blipFill>
        <p:spPr bwMode="auto">
          <a:xfrm rot="1560600">
            <a:off x="704850" y="1778000"/>
            <a:ext cx="2166938" cy="2376488"/>
          </a:xfrm>
          <a:prstGeom prst="rect">
            <a:avLst/>
          </a:prstGeom>
          <a:noFill/>
          <a:ln w="9525">
            <a:noFill/>
            <a:miter lim="800000"/>
            <a:headEnd/>
            <a:tailEnd/>
          </a:ln>
          <a:effectLst/>
        </p:spPr>
      </p:pic>
      <p:sp>
        <p:nvSpPr>
          <p:cNvPr id="39940" name="Freeform 4"/>
          <p:cNvSpPr>
            <a:spLocks/>
          </p:cNvSpPr>
          <p:nvPr/>
        </p:nvSpPr>
        <p:spPr bwMode="auto">
          <a:xfrm>
            <a:off x="101600" y="177800"/>
            <a:ext cx="9979025" cy="1177925"/>
          </a:xfrm>
          <a:custGeom>
            <a:avLst/>
            <a:gdLst/>
            <a:ahLst/>
            <a:cxnLst>
              <a:cxn ang="0">
                <a:pos x="0" y="0"/>
              </a:cxn>
              <a:cxn ang="0">
                <a:pos x="6285" y="0"/>
              </a:cxn>
              <a:cxn ang="0">
                <a:pos x="6285" y="741"/>
              </a:cxn>
              <a:cxn ang="0">
                <a:pos x="0" y="741"/>
              </a:cxn>
              <a:cxn ang="0">
                <a:pos x="0" y="0"/>
              </a:cxn>
            </a:cxnLst>
            <a:rect l="0" t="0" r="r" b="b"/>
            <a:pathLst>
              <a:path w="6286" h="742">
                <a:moveTo>
                  <a:pt x="0" y="0"/>
                </a:moveTo>
                <a:lnTo>
                  <a:pt x="6285" y="0"/>
                </a:lnTo>
                <a:lnTo>
                  <a:pt x="6285" y="741"/>
                </a:lnTo>
                <a:lnTo>
                  <a:pt x="0" y="741"/>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9941" name="Text Box 5"/>
          <p:cNvSpPr txBox="1">
            <a:spLocks noChangeArrowheads="1"/>
          </p:cNvSpPr>
          <p:nvPr/>
        </p:nvSpPr>
        <p:spPr bwMode="auto">
          <a:xfrm>
            <a:off x="0" y="203200"/>
            <a:ext cx="10210800" cy="1158875"/>
          </a:xfrm>
          <a:prstGeom prst="rect">
            <a:avLst/>
          </a:prstGeom>
          <a:noFill/>
          <a:ln w="9525">
            <a:noFill/>
            <a:miter lim="800000"/>
            <a:headEnd/>
            <a:tailEnd/>
          </a:ln>
          <a:effectLst/>
        </p:spPr>
        <p:txBody>
          <a:bodyPr>
            <a:spAutoFit/>
          </a:bodyPr>
          <a:lstStyle/>
          <a:p>
            <a:pPr algn="ctr"/>
            <a:r>
              <a:rPr lang="en-GB" b="1">
                <a:solidFill>
                  <a:srgbClr val="FF0000"/>
                </a:solidFill>
                <a:latin typeface="Bookman Old Style - 14"/>
              </a:rPr>
              <a:t>Just a Minute!</a:t>
            </a:r>
          </a:p>
          <a:p>
            <a:pPr algn="ctr"/>
            <a:r>
              <a:rPr lang="en-GB" b="1">
                <a:solidFill>
                  <a:srgbClr val="FF0000"/>
                </a:solidFill>
                <a:latin typeface="Bookman Old Style - 14"/>
              </a:rPr>
              <a:t>Using the words in your envelopes, you have one minute to explain the key words from today's </a:t>
            </a:r>
          </a:p>
          <a:p>
            <a:pPr algn="ctr"/>
            <a:r>
              <a:rPr lang="en-GB" b="1">
                <a:solidFill>
                  <a:srgbClr val="FF0000"/>
                </a:solidFill>
                <a:latin typeface="Bookman Old Style - 14"/>
              </a:rPr>
              <a:t>lesson, to the 2 other people in your group:</a:t>
            </a:r>
          </a:p>
        </p:txBody>
      </p:sp>
      <p:grpSp>
        <p:nvGrpSpPr>
          <p:cNvPr id="39944" name="Group 8"/>
          <p:cNvGrpSpPr>
            <a:grpSpLocks/>
          </p:cNvGrpSpPr>
          <p:nvPr/>
        </p:nvGrpSpPr>
        <p:grpSpPr bwMode="auto">
          <a:xfrm>
            <a:off x="2997200" y="1993900"/>
            <a:ext cx="6454775" cy="714375"/>
            <a:chOff x="1888" y="1256"/>
            <a:chExt cx="4066" cy="450"/>
          </a:xfrm>
        </p:grpSpPr>
        <p:sp>
          <p:nvSpPr>
            <p:cNvPr id="39942" name="Freeform 6"/>
            <p:cNvSpPr>
              <a:spLocks/>
            </p:cNvSpPr>
            <p:nvPr/>
          </p:nvSpPr>
          <p:spPr bwMode="auto">
            <a:xfrm>
              <a:off x="1888" y="1256"/>
              <a:ext cx="4066" cy="450"/>
            </a:xfrm>
            <a:custGeom>
              <a:avLst/>
              <a:gdLst/>
              <a:ahLst/>
              <a:cxnLst>
                <a:cxn ang="0">
                  <a:pos x="0" y="0"/>
                </a:cxn>
                <a:cxn ang="0">
                  <a:pos x="4065" y="0"/>
                </a:cxn>
                <a:cxn ang="0">
                  <a:pos x="4065" y="449"/>
                </a:cxn>
                <a:cxn ang="0">
                  <a:pos x="0" y="449"/>
                </a:cxn>
                <a:cxn ang="0">
                  <a:pos x="0" y="0"/>
                </a:cxn>
              </a:cxnLst>
              <a:rect l="0" t="0" r="r" b="b"/>
              <a:pathLst>
                <a:path w="4066" h="450">
                  <a:moveTo>
                    <a:pt x="0" y="0"/>
                  </a:moveTo>
                  <a:lnTo>
                    <a:pt x="4065" y="0"/>
                  </a:lnTo>
                  <a:lnTo>
                    <a:pt x="4065" y="449"/>
                  </a:lnTo>
                  <a:lnTo>
                    <a:pt x="0" y="449"/>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9943" name="Text Box 7"/>
            <p:cNvSpPr txBox="1">
              <a:spLocks noChangeArrowheads="1"/>
            </p:cNvSpPr>
            <p:nvPr/>
          </p:nvSpPr>
          <p:spPr bwMode="auto">
            <a:xfrm>
              <a:off x="2051" y="1278"/>
              <a:ext cx="3698" cy="400"/>
            </a:xfrm>
            <a:prstGeom prst="rect">
              <a:avLst/>
            </a:prstGeom>
            <a:noFill/>
            <a:ln w="9525">
              <a:noFill/>
              <a:miter lim="800000"/>
              <a:headEnd/>
              <a:tailEnd/>
            </a:ln>
            <a:effectLst/>
          </p:spPr>
          <p:txBody>
            <a:bodyPr>
              <a:spAutoFit/>
            </a:bodyPr>
            <a:lstStyle/>
            <a:p>
              <a:pPr algn="ctr"/>
              <a:r>
                <a:rPr lang="en-GB" sz="3400">
                  <a:solidFill>
                    <a:srgbClr val="000000"/>
                  </a:solidFill>
                  <a:latin typeface="Times New Roman - 16"/>
                </a:rPr>
                <a:t> </a:t>
              </a:r>
            </a:p>
          </p:txBody>
        </p:sp>
      </p:grpSp>
      <p:sp>
        <p:nvSpPr>
          <p:cNvPr id="39945" name="Freeform 9"/>
          <p:cNvSpPr>
            <a:spLocks/>
          </p:cNvSpPr>
          <p:nvPr/>
        </p:nvSpPr>
        <p:spPr bwMode="auto">
          <a:xfrm>
            <a:off x="3708400" y="3429000"/>
            <a:ext cx="4664075" cy="739775"/>
          </a:xfrm>
          <a:custGeom>
            <a:avLst/>
            <a:gdLst/>
            <a:ahLst/>
            <a:cxnLst>
              <a:cxn ang="0">
                <a:pos x="0" y="0"/>
              </a:cxn>
              <a:cxn ang="0">
                <a:pos x="2937" y="0"/>
              </a:cxn>
              <a:cxn ang="0">
                <a:pos x="2937" y="465"/>
              </a:cxn>
              <a:cxn ang="0">
                <a:pos x="0" y="465"/>
              </a:cxn>
              <a:cxn ang="0">
                <a:pos x="0" y="0"/>
              </a:cxn>
            </a:cxnLst>
            <a:rect l="0" t="0" r="r" b="b"/>
            <a:pathLst>
              <a:path w="2938" h="466">
                <a:moveTo>
                  <a:pt x="0" y="0"/>
                </a:moveTo>
                <a:lnTo>
                  <a:pt x="2937" y="0"/>
                </a:lnTo>
                <a:lnTo>
                  <a:pt x="2937" y="465"/>
                </a:lnTo>
                <a:lnTo>
                  <a:pt x="0" y="465"/>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9946" name="Freeform 10"/>
          <p:cNvSpPr>
            <a:spLocks/>
          </p:cNvSpPr>
          <p:nvPr/>
        </p:nvSpPr>
        <p:spPr bwMode="auto">
          <a:xfrm>
            <a:off x="1117600" y="4622800"/>
            <a:ext cx="8524875" cy="1006475"/>
          </a:xfrm>
          <a:custGeom>
            <a:avLst/>
            <a:gdLst/>
            <a:ahLst/>
            <a:cxnLst>
              <a:cxn ang="0">
                <a:pos x="0" y="0"/>
              </a:cxn>
              <a:cxn ang="0">
                <a:pos x="5369" y="0"/>
              </a:cxn>
              <a:cxn ang="0">
                <a:pos x="5369" y="633"/>
              </a:cxn>
              <a:cxn ang="0">
                <a:pos x="0" y="633"/>
              </a:cxn>
              <a:cxn ang="0">
                <a:pos x="0" y="0"/>
              </a:cxn>
            </a:cxnLst>
            <a:rect l="0" t="0" r="r" b="b"/>
            <a:pathLst>
              <a:path w="5370" h="634">
                <a:moveTo>
                  <a:pt x="0" y="0"/>
                </a:moveTo>
                <a:lnTo>
                  <a:pt x="5369" y="0"/>
                </a:lnTo>
                <a:lnTo>
                  <a:pt x="5369" y="633"/>
                </a:lnTo>
                <a:lnTo>
                  <a:pt x="0" y="633"/>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39947" name="Text Box 11"/>
          <p:cNvSpPr txBox="1">
            <a:spLocks noChangeArrowheads="1"/>
          </p:cNvSpPr>
          <p:nvPr/>
        </p:nvSpPr>
        <p:spPr bwMode="auto">
          <a:xfrm>
            <a:off x="190500" y="6337300"/>
            <a:ext cx="2641600" cy="833438"/>
          </a:xfrm>
          <a:prstGeom prst="rect">
            <a:avLst/>
          </a:prstGeom>
          <a:noFill/>
          <a:ln w="9525">
            <a:noFill/>
            <a:miter lim="800000"/>
            <a:headEnd/>
            <a:tailEnd/>
          </a:ln>
          <a:effectLst/>
        </p:spPr>
        <p:txBody>
          <a:bodyPr>
            <a:spAutoFit/>
          </a:bodyPr>
          <a:lstStyle/>
          <a:p>
            <a:r>
              <a:rPr lang="en-GB" sz="1500">
                <a:solidFill>
                  <a:srgbClr val="000000"/>
                </a:solidFill>
                <a:latin typeface="Trebuchet MS - 16"/>
              </a:rPr>
              <a:t>USE THIS SLIDE WHEN YOU ARE DOING THE PLENARY IN GROUPS</a:t>
            </a:r>
          </a:p>
        </p:txBody>
      </p:sp>
      <p:sp>
        <p:nvSpPr>
          <p:cNvPr id="39948" name="Text Box 12"/>
          <p:cNvSpPr txBox="1">
            <a:spLocks noChangeArrowheads="1"/>
          </p:cNvSpPr>
          <p:nvPr/>
        </p:nvSpPr>
        <p:spPr bwMode="auto">
          <a:xfrm>
            <a:off x="3860800" y="3543300"/>
            <a:ext cx="4673600" cy="417513"/>
          </a:xfrm>
          <a:prstGeom prst="rect">
            <a:avLst/>
          </a:prstGeom>
          <a:noFill/>
          <a:ln w="9525">
            <a:noFill/>
            <a:miter lim="800000"/>
            <a:headEnd/>
            <a:tailEnd/>
          </a:ln>
          <a:effectLst/>
        </p:spPr>
        <p:txBody>
          <a:bodyPr>
            <a:spAutoFit/>
          </a:bodyPr>
          <a:lstStyle/>
          <a:p>
            <a:r>
              <a:rPr lang="en-GB" sz="2100" b="1">
                <a:solidFill>
                  <a:srgbClr val="FF0000"/>
                </a:solidFill>
                <a:latin typeface="Bookman Old Style - 16"/>
              </a:rPr>
              <a:t>Without using the word itself</a:t>
            </a:r>
            <a:r>
              <a:rPr lang="en-GB" sz="2100">
                <a:solidFill>
                  <a:srgbClr val="000000"/>
                </a:solidFill>
                <a:latin typeface="Times New Roman - 16"/>
              </a:rPr>
              <a:t> </a:t>
            </a:r>
          </a:p>
        </p:txBody>
      </p:sp>
      <p:sp>
        <p:nvSpPr>
          <p:cNvPr id="39949" name="Text Box 13"/>
          <p:cNvSpPr txBox="1">
            <a:spLocks noChangeArrowheads="1"/>
          </p:cNvSpPr>
          <p:nvPr/>
        </p:nvSpPr>
        <p:spPr bwMode="auto">
          <a:xfrm>
            <a:off x="3378200" y="2146300"/>
            <a:ext cx="5969000" cy="390525"/>
          </a:xfrm>
          <a:prstGeom prst="rect">
            <a:avLst/>
          </a:prstGeom>
          <a:noFill/>
          <a:ln w="9525">
            <a:noFill/>
            <a:miter lim="800000"/>
            <a:headEnd/>
            <a:tailEnd/>
          </a:ln>
          <a:effectLst/>
        </p:spPr>
        <p:txBody>
          <a:bodyPr>
            <a:spAutoFit/>
          </a:bodyPr>
          <a:lstStyle/>
          <a:p>
            <a:r>
              <a:rPr lang="en-GB" sz="1900" b="1">
                <a:solidFill>
                  <a:srgbClr val="FF0000"/>
                </a:solidFill>
                <a:latin typeface="Bookman Old Style - 14"/>
              </a:rPr>
              <a:t>One key word out of the envelope at a time</a:t>
            </a:r>
          </a:p>
        </p:txBody>
      </p:sp>
      <p:sp>
        <p:nvSpPr>
          <p:cNvPr id="39950" name="Text Box 14"/>
          <p:cNvSpPr txBox="1">
            <a:spLocks noChangeArrowheads="1"/>
          </p:cNvSpPr>
          <p:nvPr/>
        </p:nvSpPr>
        <p:spPr bwMode="auto">
          <a:xfrm>
            <a:off x="1244600" y="4737100"/>
            <a:ext cx="8839200" cy="844550"/>
          </a:xfrm>
          <a:prstGeom prst="rect">
            <a:avLst/>
          </a:prstGeom>
          <a:noFill/>
          <a:ln w="9525">
            <a:noFill/>
            <a:miter lim="800000"/>
            <a:headEnd/>
            <a:tailEnd/>
          </a:ln>
          <a:effectLst/>
        </p:spPr>
        <p:txBody>
          <a:bodyPr>
            <a:spAutoFit/>
          </a:bodyPr>
          <a:lstStyle/>
          <a:p>
            <a:r>
              <a:rPr lang="en-GB" sz="2400" b="1">
                <a:solidFill>
                  <a:srgbClr val="FF0000"/>
                </a:solidFill>
                <a:latin typeface="Bookman Old Style - 16"/>
              </a:rPr>
              <a:t>The first person to guess, is next to choose a key word and explain it to the others!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3060700" y="165100"/>
            <a:ext cx="4521200" cy="771525"/>
          </a:xfrm>
          <a:prstGeom prst="rect">
            <a:avLst/>
          </a:prstGeom>
          <a:noFill/>
          <a:ln w="9525">
            <a:noFill/>
            <a:miter lim="800000"/>
            <a:headEnd/>
            <a:tailEnd/>
          </a:ln>
          <a:effectLst/>
        </p:spPr>
        <p:txBody>
          <a:bodyPr>
            <a:spAutoFit/>
          </a:bodyPr>
          <a:lstStyle/>
          <a:p>
            <a:r>
              <a:rPr lang="en-GB" sz="4000" b="1">
                <a:solidFill>
                  <a:srgbClr val="0000FF"/>
                </a:solidFill>
                <a:latin typeface="Arial - 12"/>
              </a:rPr>
              <a:t>Heads Together</a:t>
            </a:r>
          </a:p>
        </p:txBody>
      </p:sp>
      <p:sp>
        <p:nvSpPr>
          <p:cNvPr id="5123" name="Text Box 3"/>
          <p:cNvSpPr txBox="1">
            <a:spLocks noChangeArrowheads="1"/>
          </p:cNvSpPr>
          <p:nvPr/>
        </p:nvSpPr>
        <p:spPr bwMode="auto">
          <a:xfrm>
            <a:off x="5080000" y="876300"/>
            <a:ext cx="4445000" cy="4448175"/>
          </a:xfrm>
          <a:prstGeom prst="rect">
            <a:avLst/>
          </a:prstGeom>
          <a:noFill/>
          <a:ln w="9525">
            <a:noFill/>
            <a:miter lim="800000"/>
            <a:headEnd/>
            <a:tailEnd/>
          </a:ln>
          <a:effectLst/>
        </p:spPr>
        <p:txBody>
          <a:bodyPr>
            <a:spAutoFit/>
          </a:bodyPr>
          <a:lstStyle/>
          <a:p>
            <a:r>
              <a:rPr lang="en-GB" sz="1700">
                <a:solidFill>
                  <a:srgbClr val="0000FF"/>
                </a:solidFill>
                <a:latin typeface="Arial - 12"/>
              </a:rPr>
              <a:t>This is an excellent way of promoting discussion and dialogue (strategy 2) in your classroom, and moving away from the ‘Hands Up / Relying on 1 Person’ approach. </a:t>
            </a:r>
          </a:p>
          <a:p>
            <a:r>
              <a:rPr lang="en-GB" sz="1700">
                <a:solidFill>
                  <a:srgbClr val="0000FF"/>
                </a:solidFill>
                <a:latin typeface="Arial - 12"/>
              </a:rPr>
              <a:t>1.  Put pupils into groups of 4 with each pupil numbered 1 to 4. </a:t>
            </a:r>
          </a:p>
          <a:p>
            <a:r>
              <a:rPr lang="en-GB" sz="1700">
                <a:solidFill>
                  <a:srgbClr val="0000FF"/>
                </a:solidFill>
                <a:latin typeface="Arial - 12"/>
              </a:rPr>
              <a:t>2.  You then ask a question which the pupils discuss in their groups. Once they have been given sufficient thinking time, they write their answer on a mini-whiteboard and share with the class.</a:t>
            </a:r>
          </a:p>
          <a:p>
            <a:endParaRPr lang="en-GB" sz="1700">
              <a:solidFill>
                <a:srgbClr val="0000FF"/>
              </a:solidFill>
              <a:latin typeface="Arial - 12"/>
            </a:endParaRPr>
          </a:p>
          <a:p>
            <a:r>
              <a:rPr lang="en-GB" sz="1700">
                <a:solidFill>
                  <a:srgbClr val="0000FF"/>
                </a:solidFill>
                <a:latin typeface="Arial - 12"/>
              </a:rPr>
              <a:t> You can use points to increase the sense of competition. You then repeat the process with increasingly difficult questions.</a:t>
            </a:r>
          </a:p>
        </p:txBody>
      </p:sp>
      <p:pic>
        <p:nvPicPr>
          <p:cNvPr id="5124" name="Picture 4" descr="heads_together[1]"/>
          <p:cNvPicPr>
            <a:picLocks noChangeAspect="1" noChangeArrowheads="1"/>
          </p:cNvPicPr>
          <p:nvPr/>
        </p:nvPicPr>
        <p:blipFill>
          <a:blip r:embed="rId2" cstate="print"/>
          <a:srcRect/>
          <a:stretch>
            <a:fillRect/>
          </a:stretch>
        </p:blipFill>
        <p:spPr bwMode="auto">
          <a:xfrm>
            <a:off x="762000" y="965200"/>
            <a:ext cx="3589338" cy="39576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800080"/>
        </a:solidFill>
        <a:effectLst/>
      </p:bgPr>
    </p:bg>
    <p:spTree>
      <p:nvGrpSpPr>
        <p:cNvPr id="1" name=""/>
        <p:cNvGrpSpPr/>
        <p:nvPr/>
      </p:nvGrpSpPr>
      <p:grpSpPr>
        <a:xfrm>
          <a:off x="0" y="0"/>
          <a:ext cx="0" cy="0"/>
          <a:chOff x="0" y="0"/>
          <a:chExt cx="0" cy="0"/>
        </a:xfrm>
      </p:grpSpPr>
      <p:pic>
        <p:nvPicPr>
          <p:cNvPr id="40962" name="Picture 2" descr="clipboard(13)"/>
          <p:cNvPicPr>
            <a:picLocks noChangeAspect="1" noChangeArrowheads="1"/>
          </p:cNvPicPr>
          <p:nvPr/>
        </p:nvPicPr>
        <p:blipFill>
          <a:blip r:embed="rId2" cstate="print"/>
          <a:srcRect/>
          <a:stretch>
            <a:fillRect/>
          </a:stretch>
        </p:blipFill>
        <p:spPr bwMode="auto">
          <a:xfrm>
            <a:off x="6959600" y="635000"/>
            <a:ext cx="2792413" cy="2024063"/>
          </a:xfrm>
          <a:prstGeom prst="rect">
            <a:avLst/>
          </a:prstGeom>
          <a:noFill/>
          <a:ln w="9525">
            <a:noFill/>
            <a:miter lim="800000"/>
            <a:headEnd/>
            <a:tailEnd/>
          </a:ln>
          <a:effectLst/>
        </p:spPr>
      </p:pic>
      <p:sp>
        <p:nvSpPr>
          <p:cNvPr id="40963" name="Freeform 3"/>
          <p:cNvSpPr>
            <a:spLocks/>
          </p:cNvSpPr>
          <p:nvPr/>
        </p:nvSpPr>
        <p:spPr bwMode="auto">
          <a:xfrm>
            <a:off x="2324100" y="152400"/>
            <a:ext cx="5353050" cy="1028700"/>
          </a:xfrm>
          <a:custGeom>
            <a:avLst/>
            <a:gdLst/>
            <a:ahLst/>
            <a:cxnLst>
              <a:cxn ang="0">
                <a:pos x="0" y="0"/>
              </a:cxn>
              <a:cxn ang="0">
                <a:pos x="3371" y="0"/>
              </a:cxn>
              <a:cxn ang="0">
                <a:pos x="3371" y="647"/>
              </a:cxn>
              <a:cxn ang="0">
                <a:pos x="0" y="647"/>
              </a:cxn>
              <a:cxn ang="0">
                <a:pos x="0" y="0"/>
              </a:cxn>
            </a:cxnLst>
            <a:rect l="0" t="0" r="r" b="b"/>
            <a:pathLst>
              <a:path w="3372" h="648">
                <a:moveTo>
                  <a:pt x="0" y="0"/>
                </a:moveTo>
                <a:lnTo>
                  <a:pt x="3371" y="0"/>
                </a:lnTo>
                <a:lnTo>
                  <a:pt x="3371" y="647"/>
                </a:lnTo>
                <a:lnTo>
                  <a:pt x="0" y="647"/>
                </a:lnTo>
                <a:lnTo>
                  <a:pt x="0" y="0"/>
                </a:lnTo>
                <a:close/>
              </a:path>
            </a:pathLst>
          </a:custGeom>
          <a:solidFill>
            <a:srgbClr val="E6E6FA"/>
          </a:solidFill>
          <a:ln w="76200" cap="flat">
            <a:solidFill>
              <a:srgbClr val="000000"/>
            </a:solidFill>
            <a:prstDash val="solid"/>
            <a:round/>
            <a:headEnd/>
            <a:tailEnd/>
          </a:ln>
          <a:effectLst/>
        </p:spPr>
        <p:txBody>
          <a:bodyPr wrap="none" anchor="ctr"/>
          <a:lstStyle/>
          <a:p>
            <a:endParaRPr lang="en-US"/>
          </a:p>
        </p:txBody>
      </p:sp>
      <p:sp>
        <p:nvSpPr>
          <p:cNvPr id="40964" name="Freeform 4"/>
          <p:cNvSpPr>
            <a:spLocks/>
          </p:cNvSpPr>
          <p:nvPr/>
        </p:nvSpPr>
        <p:spPr bwMode="auto">
          <a:xfrm>
            <a:off x="812800" y="5257800"/>
            <a:ext cx="6518275" cy="1298575"/>
          </a:xfrm>
          <a:custGeom>
            <a:avLst/>
            <a:gdLst/>
            <a:ahLst/>
            <a:cxnLst>
              <a:cxn ang="0">
                <a:pos x="0" y="0"/>
              </a:cxn>
              <a:cxn ang="0">
                <a:pos x="4105" y="0"/>
              </a:cxn>
              <a:cxn ang="0">
                <a:pos x="4105" y="817"/>
              </a:cxn>
              <a:cxn ang="0">
                <a:pos x="0" y="817"/>
              </a:cxn>
              <a:cxn ang="0">
                <a:pos x="0" y="0"/>
              </a:cxn>
            </a:cxnLst>
            <a:rect l="0" t="0" r="r" b="b"/>
            <a:pathLst>
              <a:path w="4106" h="818">
                <a:moveTo>
                  <a:pt x="0" y="0"/>
                </a:moveTo>
                <a:lnTo>
                  <a:pt x="4105" y="0"/>
                </a:lnTo>
                <a:lnTo>
                  <a:pt x="4105" y="817"/>
                </a:lnTo>
                <a:lnTo>
                  <a:pt x="0" y="817"/>
                </a:lnTo>
                <a:lnTo>
                  <a:pt x="0" y="0"/>
                </a:lnTo>
                <a:close/>
              </a:path>
            </a:pathLst>
          </a:custGeom>
          <a:solidFill>
            <a:srgbClr val="E6E6FA"/>
          </a:solidFill>
          <a:ln w="76200" cap="flat">
            <a:solidFill>
              <a:srgbClr val="000000"/>
            </a:solidFill>
            <a:prstDash val="solid"/>
            <a:round/>
            <a:headEnd/>
            <a:tailEnd/>
          </a:ln>
          <a:effectLst/>
        </p:spPr>
        <p:txBody>
          <a:bodyPr wrap="none" anchor="ctr"/>
          <a:lstStyle/>
          <a:p>
            <a:endParaRPr lang="en-US"/>
          </a:p>
        </p:txBody>
      </p:sp>
      <p:sp>
        <p:nvSpPr>
          <p:cNvPr id="40965" name="Text Box 5"/>
          <p:cNvSpPr txBox="1">
            <a:spLocks noChangeArrowheads="1"/>
          </p:cNvSpPr>
          <p:nvPr/>
        </p:nvSpPr>
        <p:spPr bwMode="auto">
          <a:xfrm>
            <a:off x="3048000" y="266700"/>
            <a:ext cx="4114800" cy="808038"/>
          </a:xfrm>
          <a:prstGeom prst="rect">
            <a:avLst/>
          </a:prstGeom>
          <a:noFill/>
          <a:ln w="9525">
            <a:noFill/>
            <a:miter lim="800000"/>
            <a:headEnd/>
            <a:tailEnd/>
          </a:ln>
          <a:effectLst/>
        </p:spPr>
        <p:txBody>
          <a:bodyPr>
            <a:spAutoFit/>
          </a:bodyPr>
          <a:lstStyle/>
          <a:p>
            <a:r>
              <a:rPr lang="en-GB" sz="4200" b="1">
                <a:solidFill>
                  <a:srgbClr val="000000"/>
                </a:solidFill>
                <a:latin typeface="Bookman Old Style - 16"/>
              </a:rPr>
              <a:t>Topic Tennis</a:t>
            </a:r>
          </a:p>
        </p:txBody>
      </p:sp>
      <p:sp>
        <p:nvSpPr>
          <p:cNvPr id="40966" name="Text Box 6"/>
          <p:cNvSpPr txBox="1">
            <a:spLocks noChangeArrowheads="1"/>
          </p:cNvSpPr>
          <p:nvPr/>
        </p:nvSpPr>
        <p:spPr bwMode="auto">
          <a:xfrm>
            <a:off x="0" y="5334000"/>
            <a:ext cx="10566400" cy="1098550"/>
          </a:xfrm>
          <a:prstGeom prst="rect">
            <a:avLst/>
          </a:prstGeom>
          <a:noFill/>
          <a:ln w="9525">
            <a:noFill/>
            <a:miter lim="800000"/>
            <a:headEnd/>
            <a:tailEnd/>
          </a:ln>
          <a:effectLst/>
        </p:spPr>
        <p:txBody>
          <a:bodyPr>
            <a:spAutoFit/>
          </a:bodyPr>
          <a:lstStyle/>
          <a:p>
            <a:pPr algn="ctr"/>
            <a:r>
              <a:rPr lang="en-GB" sz="1600" b="1" u="sng">
                <a:solidFill>
                  <a:srgbClr val="000000"/>
                </a:solidFill>
                <a:latin typeface="Trebuchet MS - 16"/>
              </a:rPr>
              <a:t>Score:  </a:t>
            </a:r>
          </a:p>
          <a:p>
            <a:pPr algn="ctr"/>
            <a:r>
              <a:rPr lang="en-GB" sz="1600" b="1" u="sng">
                <a:solidFill>
                  <a:srgbClr val="000000"/>
                </a:solidFill>
                <a:latin typeface="Trebuchet MS - 16"/>
              </a:rPr>
              <a:t>1</a:t>
            </a:r>
            <a:r>
              <a:rPr lang="en-GB" sz="1600">
                <a:solidFill>
                  <a:srgbClr val="000000"/>
                </a:solidFill>
                <a:latin typeface="Trebuchet MS - 16"/>
              </a:rPr>
              <a:t> point every time the other person can't think of the next word </a:t>
            </a:r>
          </a:p>
          <a:p>
            <a:pPr algn="ctr"/>
            <a:r>
              <a:rPr lang="en-GB" sz="1600">
                <a:solidFill>
                  <a:srgbClr val="000000"/>
                </a:solidFill>
                <a:latin typeface="Trebuchet MS - 16"/>
              </a:rPr>
              <a:t>OR </a:t>
            </a:r>
          </a:p>
          <a:p>
            <a:pPr algn="ctr"/>
            <a:r>
              <a:rPr lang="en-GB" sz="1600">
                <a:solidFill>
                  <a:srgbClr val="000000"/>
                </a:solidFill>
                <a:latin typeface="Trebuchet MS - 16"/>
              </a:rPr>
              <a:t>use Tennis scoring (15 - love, deuce, etc)</a:t>
            </a:r>
          </a:p>
        </p:txBody>
      </p:sp>
      <p:sp>
        <p:nvSpPr>
          <p:cNvPr id="40967" name="Freeform 7"/>
          <p:cNvSpPr>
            <a:spLocks/>
          </p:cNvSpPr>
          <p:nvPr/>
        </p:nvSpPr>
        <p:spPr bwMode="auto">
          <a:xfrm>
            <a:off x="342900" y="1333500"/>
            <a:ext cx="3354388" cy="1309688"/>
          </a:xfrm>
          <a:custGeom>
            <a:avLst/>
            <a:gdLst/>
            <a:ahLst/>
            <a:cxnLst>
              <a:cxn ang="0">
                <a:pos x="0" y="0"/>
              </a:cxn>
              <a:cxn ang="0">
                <a:pos x="2112" y="0"/>
              </a:cxn>
              <a:cxn ang="0">
                <a:pos x="2112" y="824"/>
              </a:cxn>
              <a:cxn ang="0">
                <a:pos x="0" y="824"/>
              </a:cxn>
              <a:cxn ang="0">
                <a:pos x="0" y="0"/>
              </a:cxn>
            </a:cxnLst>
            <a:rect l="0" t="0" r="r" b="b"/>
            <a:pathLst>
              <a:path w="2113" h="825">
                <a:moveTo>
                  <a:pt x="0" y="0"/>
                </a:moveTo>
                <a:lnTo>
                  <a:pt x="2112" y="0"/>
                </a:lnTo>
                <a:lnTo>
                  <a:pt x="2112" y="824"/>
                </a:lnTo>
                <a:lnTo>
                  <a:pt x="0" y="824"/>
                </a:lnTo>
                <a:lnTo>
                  <a:pt x="0" y="0"/>
                </a:lnTo>
                <a:close/>
              </a:path>
            </a:pathLst>
          </a:custGeom>
          <a:solidFill>
            <a:srgbClr val="E6E6FA"/>
          </a:solidFill>
          <a:ln w="76200" cap="flat">
            <a:solidFill>
              <a:srgbClr val="000000"/>
            </a:solidFill>
            <a:prstDash val="solid"/>
            <a:round/>
            <a:headEnd/>
            <a:tailEnd/>
          </a:ln>
          <a:effectLst/>
        </p:spPr>
        <p:txBody>
          <a:bodyPr wrap="none" anchor="ctr"/>
          <a:lstStyle/>
          <a:p>
            <a:endParaRPr lang="en-US"/>
          </a:p>
        </p:txBody>
      </p:sp>
      <p:sp>
        <p:nvSpPr>
          <p:cNvPr id="40968" name="Freeform 8"/>
          <p:cNvSpPr>
            <a:spLocks/>
          </p:cNvSpPr>
          <p:nvPr/>
        </p:nvSpPr>
        <p:spPr bwMode="auto">
          <a:xfrm>
            <a:off x="3111500" y="2222500"/>
            <a:ext cx="3646488" cy="1423988"/>
          </a:xfrm>
          <a:custGeom>
            <a:avLst/>
            <a:gdLst/>
            <a:ahLst/>
            <a:cxnLst>
              <a:cxn ang="0">
                <a:pos x="0" y="0"/>
              </a:cxn>
              <a:cxn ang="0">
                <a:pos x="2296" y="0"/>
              </a:cxn>
              <a:cxn ang="0">
                <a:pos x="2296" y="896"/>
              </a:cxn>
              <a:cxn ang="0">
                <a:pos x="0" y="896"/>
              </a:cxn>
              <a:cxn ang="0">
                <a:pos x="0" y="0"/>
              </a:cxn>
            </a:cxnLst>
            <a:rect l="0" t="0" r="r" b="b"/>
            <a:pathLst>
              <a:path w="2297" h="897">
                <a:moveTo>
                  <a:pt x="0" y="0"/>
                </a:moveTo>
                <a:lnTo>
                  <a:pt x="2296" y="0"/>
                </a:lnTo>
                <a:lnTo>
                  <a:pt x="2296" y="896"/>
                </a:lnTo>
                <a:lnTo>
                  <a:pt x="0" y="896"/>
                </a:lnTo>
                <a:lnTo>
                  <a:pt x="0" y="0"/>
                </a:lnTo>
                <a:close/>
              </a:path>
            </a:pathLst>
          </a:custGeom>
          <a:solidFill>
            <a:srgbClr val="E6E6FA"/>
          </a:solidFill>
          <a:ln w="76200" cap="flat">
            <a:solidFill>
              <a:srgbClr val="000000"/>
            </a:solidFill>
            <a:prstDash val="solid"/>
            <a:round/>
            <a:headEnd/>
            <a:tailEnd/>
          </a:ln>
          <a:effectLst/>
        </p:spPr>
        <p:txBody>
          <a:bodyPr wrap="none" anchor="ctr"/>
          <a:lstStyle/>
          <a:p>
            <a:endParaRPr lang="en-US"/>
          </a:p>
        </p:txBody>
      </p:sp>
      <p:sp>
        <p:nvSpPr>
          <p:cNvPr id="40969" name="Freeform 9"/>
          <p:cNvSpPr>
            <a:spLocks/>
          </p:cNvSpPr>
          <p:nvPr/>
        </p:nvSpPr>
        <p:spPr bwMode="auto">
          <a:xfrm>
            <a:off x="5638800" y="3365500"/>
            <a:ext cx="3836988" cy="1271588"/>
          </a:xfrm>
          <a:custGeom>
            <a:avLst/>
            <a:gdLst/>
            <a:ahLst/>
            <a:cxnLst>
              <a:cxn ang="0">
                <a:pos x="0" y="0"/>
              </a:cxn>
              <a:cxn ang="0">
                <a:pos x="2416" y="0"/>
              </a:cxn>
              <a:cxn ang="0">
                <a:pos x="2416" y="800"/>
              </a:cxn>
              <a:cxn ang="0">
                <a:pos x="0" y="800"/>
              </a:cxn>
              <a:cxn ang="0">
                <a:pos x="0" y="0"/>
              </a:cxn>
            </a:cxnLst>
            <a:rect l="0" t="0" r="r" b="b"/>
            <a:pathLst>
              <a:path w="2417" h="801">
                <a:moveTo>
                  <a:pt x="0" y="0"/>
                </a:moveTo>
                <a:lnTo>
                  <a:pt x="2416" y="0"/>
                </a:lnTo>
                <a:lnTo>
                  <a:pt x="2416" y="800"/>
                </a:lnTo>
                <a:lnTo>
                  <a:pt x="0" y="800"/>
                </a:lnTo>
                <a:lnTo>
                  <a:pt x="0" y="0"/>
                </a:lnTo>
                <a:close/>
              </a:path>
            </a:pathLst>
          </a:custGeom>
          <a:solidFill>
            <a:srgbClr val="E6E6FA"/>
          </a:solidFill>
          <a:ln w="76200" cap="flat">
            <a:solidFill>
              <a:srgbClr val="000000"/>
            </a:solidFill>
            <a:prstDash val="solid"/>
            <a:round/>
            <a:headEnd/>
            <a:tailEnd/>
          </a:ln>
          <a:effectLst/>
        </p:spPr>
        <p:txBody>
          <a:bodyPr wrap="none" anchor="ctr"/>
          <a:lstStyle/>
          <a:p>
            <a:endParaRPr lang="en-US"/>
          </a:p>
        </p:txBody>
      </p:sp>
      <p:sp>
        <p:nvSpPr>
          <p:cNvPr id="40970" name="Text Box 10"/>
          <p:cNvSpPr txBox="1">
            <a:spLocks noChangeArrowheads="1"/>
          </p:cNvSpPr>
          <p:nvPr/>
        </p:nvSpPr>
        <p:spPr bwMode="auto">
          <a:xfrm>
            <a:off x="584200" y="1638300"/>
            <a:ext cx="3327400" cy="588963"/>
          </a:xfrm>
          <a:prstGeom prst="rect">
            <a:avLst/>
          </a:prstGeom>
          <a:noFill/>
          <a:ln w="9525">
            <a:noFill/>
            <a:miter lim="800000"/>
            <a:headEnd/>
            <a:tailEnd/>
          </a:ln>
          <a:effectLst/>
        </p:spPr>
        <p:txBody>
          <a:bodyPr>
            <a:spAutoFit/>
          </a:bodyPr>
          <a:lstStyle/>
          <a:p>
            <a:r>
              <a:rPr lang="en-GB" sz="1600">
                <a:solidFill>
                  <a:srgbClr val="000000"/>
                </a:solidFill>
                <a:latin typeface="Trebuchet MS - 16"/>
              </a:rPr>
              <a:t>You have been grouped into 3s: </a:t>
            </a:r>
          </a:p>
          <a:p>
            <a:r>
              <a:rPr lang="en-GB" sz="1600">
                <a:solidFill>
                  <a:srgbClr val="000000"/>
                </a:solidFill>
                <a:latin typeface="Trebuchet MS - 16"/>
              </a:rPr>
              <a:t>2 players and a scorer/scribe</a:t>
            </a:r>
          </a:p>
        </p:txBody>
      </p:sp>
      <p:sp>
        <p:nvSpPr>
          <p:cNvPr id="40971" name="Text Box 11"/>
          <p:cNvSpPr txBox="1">
            <a:spLocks noChangeArrowheads="1"/>
          </p:cNvSpPr>
          <p:nvPr/>
        </p:nvSpPr>
        <p:spPr bwMode="auto">
          <a:xfrm>
            <a:off x="3276600" y="2413000"/>
            <a:ext cx="3302000" cy="1103313"/>
          </a:xfrm>
          <a:prstGeom prst="rect">
            <a:avLst/>
          </a:prstGeom>
          <a:noFill/>
          <a:ln w="9525">
            <a:noFill/>
            <a:miter lim="800000"/>
            <a:headEnd/>
            <a:tailEnd/>
          </a:ln>
          <a:effectLst/>
        </p:spPr>
        <p:txBody>
          <a:bodyPr>
            <a:spAutoFit/>
          </a:bodyPr>
          <a:lstStyle/>
          <a:p>
            <a:r>
              <a:rPr lang="en-GB" sz="1600">
                <a:solidFill>
                  <a:srgbClr val="000000"/>
                </a:solidFill>
                <a:latin typeface="Trebuchet MS - 16"/>
              </a:rPr>
              <a:t>When I say the topic, 2 of you take it in turns to say words related to that topic, until one of you can't go.  </a:t>
            </a:r>
          </a:p>
        </p:txBody>
      </p:sp>
      <p:sp>
        <p:nvSpPr>
          <p:cNvPr id="40972" name="Text Box 12"/>
          <p:cNvSpPr txBox="1">
            <a:spLocks noChangeArrowheads="1"/>
          </p:cNvSpPr>
          <p:nvPr/>
        </p:nvSpPr>
        <p:spPr bwMode="auto">
          <a:xfrm>
            <a:off x="5981700" y="3657600"/>
            <a:ext cx="3479800" cy="588963"/>
          </a:xfrm>
          <a:prstGeom prst="rect">
            <a:avLst/>
          </a:prstGeom>
          <a:noFill/>
          <a:ln w="9525">
            <a:noFill/>
            <a:miter lim="800000"/>
            <a:headEnd/>
            <a:tailEnd/>
          </a:ln>
          <a:effectLst/>
        </p:spPr>
        <p:txBody>
          <a:bodyPr>
            <a:spAutoFit/>
          </a:bodyPr>
          <a:lstStyle/>
          <a:p>
            <a:r>
              <a:rPr lang="en-GB" sz="1600">
                <a:solidFill>
                  <a:srgbClr val="000000"/>
                </a:solidFill>
                <a:latin typeface="Trebuchet MS - 16"/>
              </a:rPr>
              <a:t>The 3rd person notes down the words and decides the score.</a:t>
            </a:r>
          </a:p>
        </p:txBody>
      </p:sp>
      <p:pic>
        <p:nvPicPr>
          <p:cNvPr id="40973" name="Picture 13" descr="venuswilliams_narrowweb__300x311,0[1]"/>
          <p:cNvPicPr>
            <a:picLocks noChangeAspect="1" noChangeArrowheads="1"/>
          </p:cNvPicPr>
          <p:nvPr/>
        </p:nvPicPr>
        <p:blipFill>
          <a:blip r:embed="rId3" cstate="print"/>
          <a:srcRect/>
          <a:stretch>
            <a:fillRect/>
          </a:stretch>
        </p:blipFill>
        <p:spPr bwMode="auto">
          <a:xfrm>
            <a:off x="393700" y="2711450"/>
            <a:ext cx="2297113" cy="2384425"/>
          </a:xfrm>
          <a:prstGeom prst="rect">
            <a:avLst/>
          </a:prstGeom>
          <a:noFill/>
          <a:ln w="9525">
            <a:noFill/>
            <a:miter lim="800000"/>
            <a:headEnd/>
            <a:tailEnd/>
          </a:ln>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AD5B"/>
        </a:solidFill>
        <a:effectLst/>
      </p:bgPr>
    </p:bg>
    <p:spTree>
      <p:nvGrpSpPr>
        <p:cNvPr id="1" name=""/>
        <p:cNvGrpSpPr/>
        <p:nvPr/>
      </p:nvGrpSpPr>
      <p:grpSpPr>
        <a:xfrm>
          <a:off x="0" y="0"/>
          <a:ext cx="0" cy="0"/>
          <a:chOff x="0" y="0"/>
          <a:chExt cx="0" cy="0"/>
        </a:xfrm>
      </p:grpSpPr>
      <p:sp>
        <p:nvSpPr>
          <p:cNvPr id="41986" name="Freeform 2"/>
          <p:cNvSpPr>
            <a:spLocks/>
          </p:cNvSpPr>
          <p:nvPr/>
        </p:nvSpPr>
        <p:spPr bwMode="auto">
          <a:xfrm>
            <a:off x="5041900" y="3390900"/>
            <a:ext cx="4865688" cy="2465388"/>
          </a:xfrm>
          <a:custGeom>
            <a:avLst/>
            <a:gdLst/>
            <a:ahLst/>
            <a:cxnLst>
              <a:cxn ang="0">
                <a:pos x="0" y="0"/>
              </a:cxn>
              <a:cxn ang="0">
                <a:pos x="3064" y="0"/>
              </a:cxn>
              <a:cxn ang="0">
                <a:pos x="3064" y="1552"/>
              </a:cxn>
              <a:cxn ang="0">
                <a:pos x="0" y="1552"/>
              </a:cxn>
              <a:cxn ang="0">
                <a:pos x="0" y="0"/>
              </a:cxn>
            </a:cxnLst>
            <a:rect l="0" t="0" r="r" b="b"/>
            <a:pathLst>
              <a:path w="3065" h="1553">
                <a:moveTo>
                  <a:pt x="0" y="0"/>
                </a:moveTo>
                <a:lnTo>
                  <a:pt x="3064" y="0"/>
                </a:lnTo>
                <a:lnTo>
                  <a:pt x="3064" y="1552"/>
                </a:lnTo>
                <a:lnTo>
                  <a:pt x="0" y="1552"/>
                </a:lnTo>
                <a:lnTo>
                  <a:pt x="0" y="0"/>
                </a:lnTo>
                <a:close/>
              </a:path>
            </a:pathLst>
          </a:custGeom>
          <a:solidFill>
            <a:srgbClr val="FFFFFF"/>
          </a:solidFill>
          <a:ln w="127000" cap="flat">
            <a:solidFill>
              <a:srgbClr val="0000FF"/>
            </a:solidFill>
            <a:prstDash val="sysDot"/>
            <a:round/>
            <a:headEnd/>
            <a:tailEnd/>
          </a:ln>
          <a:effectLst/>
        </p:spPr>
        <p:txBody>
          <a:bodyPr wrap="none" anchor="ctr"/>
          <a:lstStyle/>
          <a:p>
            <a:endParaRPr lang="en-US"/>
          </a:p>
        </p:txBody>
      </p:sp>
      <p:sp>
        <p:nvSpPr>
          <p:cNvPr id="41987" name="Oval 3"/>
          <p:cNvSpPr>
            <a:spLocks noChangeArrowheads="1"/>
          </p:cNvSpPr>
          <p:nvPr/>
        </p:nvSpPr>
        <p:spPr bwMode="auto">
          <a:xfrm>
            <a:off x="304800" y="2552700"/>
            <a:ext cx="4376738" cy="3402013"/>
          </a:xfrm>
          <a:prstGeom prst="ellipse">
            <a:avLst/>
          </a:prstGeom>
          <a:gradFill rotWithShape="0">
            <a:gsLst>
              <a:gs pos="0">
                <a:srgbClr val="4B0082"/>
              </a:gs>
              <a:gs pos="100000">
                <a:srgbClr val="0000FF"/>
              </a:gs>
            </a:gsLst>
            <a:lin ang="0" scaled="1"/>
          </a:gradFill>
          <a:ln w="127000">
            <a:solidFill>
              <a:srgbClr val="FFFFFF"/>
            </a:solidFill>
            <a:prstDash val="sysDot"/>
            <a:round/>
            <a:headEnd/>
            <a:tailEnd/>
          </a:ln>
          <a:effectLst/>
        </p:spPr>
        <p:txBody>
          <a:bodyPr wrap="none" anchor="ctr"/>
          <a:lstStyle/>
          <a:p>
            <a:endParaRPr lang="en-US"/>
          </a:p>
        </p:txBody>
      </p:sp>
      <p:sp>
        <p:nvSpPr>
          <p:cNvPr id="41988" name="Freeform 4" descr="20%"/>
          <p:cNvSpPr>
            <a:spLocks/>
          </p:cNvSpPr>
          <p:nvPr/>
        </p:nvSpPr>
        <p:spPr bwMode="auto">
          <a:xfrm>
            <a:off x="228600" y="1060450"/>
            <a:ext cx="5832475" cy="1304925"/>
          </a:xfrm>
          <a:custGeom>
            <a:avLst/>
            <a:gdLst/>
            <a:ahLst/>
            <a:cxnLst>
              <a:cxn ang="0">
                <a:pos x="0" y="0"/>
              </a:cxn>
              <a:cxn ang="0">
                <a:pos x="3673" y="0"/>
              </a:cxn>
              <a:cxn ang="0">
                <a:pos x="3673" y="821"/>
              </a:cxn>
              <a:cxn ang="0">
                <a:pos x="0" y="821"/>
              </a:cxn>
              <a:cxn ang="0">
                <a:pos x="0" y="0"/>
              </a:cxn>
            </a:cxnLst>
            <a:rect l="0" t="0" r="r" b="b"/>
            <a:pathLst>
              <a:path w="3674" h="822">
                <a:moveTo>
                  <a:pt x="0" y="0"/>
                </a:moveTo>
                <a:lnTo>
                  <a:pt x="3673" y="0"/>
                </a:lnTo>
                <a:lnTo>
                  <a:pt x="3673" y="821"/>
                </a:lnTo>
                <a:lnTo>
                  <a:pt x="0" y="821"/>
                </a:lnTo>
                <a:lnTo>
                  <a:pt x="0" y="0"/>
                </a:lnTo>
                <a:close/>
              </a:path>
            </a:pathLst>
          </a:custGeom>
          <a:pattFill prst="pct20">
            <a:fgClr>
              <a:srgbClr val="000000"/>
            </a:fgClr>
            <a:bgClr>
              <a:srgbClr val="FFFFFF"/>
            </a:bgClr>
          </a:pattFill>
          <a:ln w="127000" cap="flat">
            <a:solidFill>
              <a:srgbClr val="0000FF"/>
            </a:solidFill>
            <a:prstDash val="solid"/>
            <a:round/>
            <a:headEnd/>
            <a:tailEnd/>
          </a:ln>
          <a:effectLst/>
        </p:spPr>
        <p:txBody>
          <a:bodyPr wrap="none" anchor="ctr"/>
          <a:lstStyle/>
          <a:p>
            <a:endParaRPr lang="en-US"/>
          </a:p>
        </p:txBody>
      </p:sp>
      <p:sp>
        <p:nvSpPr>
          <p:cNvPr id="41989" name="Freeform 5" descr="10%"/>
          <p:cNvSpPr>
            <a:spLocks/>
          </p:cNvSpPr>
          <p:nvPr/>
        </p:nvSpPr>
        <p:spPr bwMode="auto">
          <a:xfrm>
            <a:off x="2590800" y="101600"/>
            <a:ext cx="4689475" cy="777875"/>
          </a:xfrm>
          <a:custGeom>
            <a:avLst/>
            <a:gdLst/>
            <a:ahLst/>
            <a:cxnLst>
              <a:cxn ang="0">
                <a:pos x="0" y="0"/>
              </a:cxn>
              <a:cxn ang="0">
                <a:pos x="2953" y="0"/>
              </a:cxn>
              <a:cxn ang="0">
                <a:pos x="2953" y="489"/>
              </a:cxn>
              <a:cxn ang="0">
                <a:pos x="0" y="489"/>
              </a:cxn>
              <a:cxn ang="0">
                <a:pos x="0" y="0"/>
              </a:cxn>
            </a:cxnLst>
            <a:rect l="0" t="0" r="r" b="b"/>
            <a:pathLst>
              <a:path w="2954" h="490">
                <a:moveTo>
                  <a:pt x="0" y="0"/>
                </a:moveTo>
                <a:lnTo>
                  <a:pt x="2953" y="0"/>
                </a:lnTo>
                <a:lnTo>
                  <a:pt x="2953" y="489"/>
                </a:lnTo>
                <a:lnTo>
                  <a:pt x="0" y="489"/>
                </a:lnTo>
                <a:lnTo>
                  <a:pt x="0" y="0"/>
                </a:lnTo>
                <a:close/>
              </a:path>
            </a:pathLst>
          </a:custGeom>
          <a:pattFill prst="pct10">
            <a:fgClr>
              <a:srgbClr val="000000"/>
            </a:fgClr>
            <a:bgClr>
              <a:srgbClr val="FFFFFF"/>
            </a:bgClr>
          </a:pattFill>
          <a:ln w="127000" cap="flat">
            <a:solidFill>
              <a:srgbClr val="0000FF"/>
            </a:solidFill>
            <a:prstDash val="solid"/>
            <a:round/>
            <a:headEnd/>
            <a:tailEnd/>
          </a:ln>
          <a:effectLst/>
        </p:spPr>
        <p:txBody>
          <a:bodyPr wrap="none" anchor="ctr"/>
          <a:lstStyle/>
          <a:p>
            <a:endParaRPr lang="en-US"/>
          </a:p>
        </p:txBody>
      </p:sp>
      <p:sp>
        <p:nvSpPr>
          <p:cNvPr id="41990" name="Text Box 6"/>
          <p:cNvSpPr txBox="1">
            <a:spLocks noChangeArrowheads="1"/>
          </p:cNvSpPr>
          <p:nvPr/>
        </p:nvSpPr>
        <p:spPr bwMode="auto">
          <a:xfrm>
            <a:off x="2692400" y="152400"/>
            <a:ext cx="4826000" cy="752475"/>
          </a:xfrm>
          <a:prstGeom prst="rect">
            <a:avLst/>
          </a:prstGeom>
          <a:noFill/>
          <a:ln w="9525">
            <a:noFill/>
            <a:miter lim="800000"/>
            <a:headEnd/>
            <a:tailEnd/>
          </a:ln>
          <a:effectLst/>
        </p:spPr>
        <p:txBody>
          <a:bodyPr>
            <a:spAutoFit/>
          </a:bodyPr>
          <a:lstStyle/>
          <a:p>
            <a:r>
              <a:rPr lang="en-GB" sz="3900" b="1">
                <a:solidFill>
                  <a:srgbClr val="0000FF"/>
                </a:solidFill>
                <a:latin typeface="Bookman Old Style - 16"/>
              </a:rPr>
              <a:t>Sentence Finish</a:t>
            </a:r>
          </a:p>
        </p:txBody>
      </p:sp>
      <p:sp>
        <p:nvSpPr>
          <p:cNvPr id="41991" name="Text Box 7"/>
          <p:cNvSpPr txBox="1">
            <a:spLocks noChangeArrowheads="1"/>
          </p:cNvSpPr>
          <p:nvPr/>
        </p:nvSpPr>
        <p:spPr bwMode="auto">
          <a:xfrm>
            <a:off x="368300" y="1193800"/>
            <a:ext cx="5613400" cy="876300"/>
          </a:xfrm>
          <a:prstGeom prst="rect">
            <a:avLst/>
          </a:prstGeom>
          <a:noFill/>
          <a:ln w="9525">
            <a:noFill/>
            <a:miter lim="800000"/>
            <a:headEnd/>
            <a:tailEnd/>
          </a:ln>
          <a:effectLst/>
        </p:spPr>
        <p:txBody>
          <a:bodyPr>
            <a:spAutoFit/>
          </a:bodyPr>
          <a:lstStyle/>
          <a:p>
            <a:pPr algn="ctr"/>
            <a:r>
              <a:rPr lang="en-GB" sz="2400" b="1">
                <a:solidFill>
                  <a:srgbClr val="0000FF"/>
                </a:solidFill>
                <a:latin typeface="Bookman Old Style - 14"/>
              </a:rPr>
              <a:t>Complete the following sentence:  Today I learnt.....</a:t>
            </a:r>
          </a:p>
        </p:txBody>
      </p:sp>
      <p:sp>
        <p:nvSpPr>
          <p:cNvPr id="41992" name="Text Box 8"/>
          <p:cNvSpPr txBox="1">
            <a:spLocks noChangeArrowheads="1"/>
          </p:cNvSpPr>
          <p:nvPr/>
        </p:nvSpPr>
        <p:spPr bwMode="auto">
          <a:xfrm>
            <a:off x="876300" y="3022600"/>
            <a:ext cx="3327400" cy="2547938"/>
          </a:xfrm>
          <a:prstGeom prst="rect">
            <a:avLst/>
          </a:prstGeom>
          <a:noFill/>
          <a:ln w="9525">
            <a:noFill/>
            <a:miter lim="800000"/>
            <a:headEnd/>
            <a:tailEnd/>
          </a:ln>
          <a:effectLst/>
        </p:spPr>
        <p:txBody>
          <a:bodyPr>
            <a:spAutoFit/>
          </a:bodyPr>
          <a:lstStyle/>
          <a:p>
            <a:pPr algn="ctr"/>
            <a:r>
              <a:rPr lang="en-GB" sz="2000" b="1">
                <a:solidFill>
                  <a:srgbClr val="FFFFFF"/>
                </a:solidFill>
                <a:latin typeface="Bookman Old Style - 14"/>
              </a:rPr>
              <a:t>When you come to the front you will be asked to say your sentence and your classmates will ask you questions to test your knowledge about what you have learnt.</a:t>
            </a:r>
          </a:p>
        </p:txBody>
      </p:sp>
      <p:sp>
        <p:nvSpPr>
          <p:cNvPr id="41993" name="Text Box 9"/>
          <p:cNvSpPr txBox="1">
            <a:spLocks noChangeArrowheads="1"/>
          </p:cNvSpPr>
          <p:nvPr/>
        </p:nvSpPr>
        <p:spPr bwMode="auto">
          <a:xfrm>
            <a:off x="4889500" y="3568700"/>
            <a:ext cx="5232400" cy="652463"/>
          </a:xfrm>
          <a:prstGeom prst="rect">
            <a:avLst/>
          </a:prstGeom>
          <a:noFill/>
          <a:ln w="9525">
            <a:noFill/>
            <a:miter lim="800000"/>
            <a:headEnd/>
            <a:tailEnd/>
          </a:ln>
          <a:effectLst/>
        </p:spPr>
        <p:txBody>
          <a:bodyPr>
            <a:spAutoFit/>
          </a:bodyPr>
          <a:lstStyle/>
          <a:p>
            <a:pPr algn="ctr"/>
            <a:r>
              <a:rPr lang="en-GB" sz="2000" b="1">
                <a:solidFill>
                  <a:srgbClr val="4B0082"/>
                </a:solidFill>
                <a:latin typeface="Bookman Old Style - 20"/>
              </a:rPr>
              <a:t>Some question stems for testing someone's knowledge</a:t>
            </a:r>
          </a:p>
        </p:txBody>
      </p:sp>
      <p:sp>
        <p:nvSpPr>
          <p:cNvPr id="41994" name="Text Box 10"/>
          <p:cNvSpPr txBox="1">
            <a:spLocks noChangeArrowheads="1"/>
          </p:cNvSpPr>
          <p:nvPr/>
        </p:nvSpPr>
        <p:spPr bwMode="auto">
          <a:xfrm>
            <a:off x="5181600" y="4064000"/>
            <a:ext cx="4495800" cy="1692275"/>
          </a:xfrm>
          <a:prstGeom prst="rect">
            <a:avLst/>
          </a:prstGeom>
          <a:noFill/>
          <a:ln w="9525">
            <a:noFill/>
            <a:miter lim="800000"/>
            <a:headEnd/>
            <a:tailEnd/>
          </a:ln>
          <a:effectLst/>
        </p:spPr>
        <p:txBody>
          <a:bodyPr>
            <a:spAutoFit/>
          </a:bodyPr>
          <a:lstStyle/>
          <a:p>
            <a:r>
              <a:rPr lang="en-GB" sz="1500" b="1">
                <a:solidFill>
                  <a:srgbClr val="4B0082"/>
                </a:solidFill>
                <a:latin typeface="Bookman Old Style - 16"/>
              </a:rPr>
              <a:t>Why....</a:t>
            </a:r>
          </a:p>
          <a:p>
            <a:r>
              <a:rPr lang="en-GB" sz="1500" b="1">
                <a:solidFill>
                  <a:srgbClr val="4B0082"/>
                </a:solidFill>
                <a:latin typeface="Bookman Old Style - 16"/>
              </a:rPr>
              <a:t>How do you know that...</a:t>
            </a:r>
          </a:p>
          <a:p>
            <a:r>
              <a:rPr lang="en-GB" sz="1500" b="1">
                <a:solidFill>
                  <a:srgbClr val="4B0082"/>
                </a:solidFill>
                <a:latin typeface="Bookman Old Style - 16"/>
              </a:rPr>
              <a:t>What evidence do you have for...</a:t>
            </a:r>
          </a:p>
          <a:p>
            <a:r>
              <a:rPr lang="en-GB" sz="1500" b="1">
                <a:solidFill>
                  <a:srgbClr val="4B0082"/>
                </a:solidFill>
                <a:latin typeface="Bookman Old Style - 16"/>
              </a:rPr>
              <a:t>What do you think....</a:t>
            </a:r>
          </a:p>
          <a:p>
            <a:r>
              <a:rPr lang="en-GB" sz="1500" b="1">
                <a:solidFill>
                  <a:srgbClr val="4B0082"/>
                </a:solidFill>
                <a:latin typeface="Bookman Old Style - 16"/>
              </a:rPr>
              <a:t>Do you agree that.....</a:t>
            </a:r>
          </a:p>
          <a:p>
            <a:r>
              <a:rPr lang="en-GB" sz="1500" b="1">
                <a:solidFill>
                  <a:srgbClr val="4B0082"/>
                </a:solidFill>
                <a:latin typeface="Bookman Old Style - 16"/>
              </a:rPr>
              <a:t>Can you explain....</a:t>
            </a:r>
          </a:p>
          <a:p>
            <a:r>
              <a:rPr lang="en-GB" sz="1500" b="1">
                <a:solidFill>
                  <a:srgbClr val="4B0082"/>
                </a:solidFill>
                <a:latin typeface="Bookman Old Style - 16"/>
              </a:rPr>
              <a:t>What would you have to do in order to....</a:t>
            </a:r>
          </a:p>
        </p:txBody>
      </p:sp>
      <p:pic>
        <p:nvPicPr>
          <p:cNvPr id="41995" name="Picture 11" descr="CA8LUNC1"/>
          <p:cNvPicPr>
            <a:picLocks noChangeAspect="1" noChangeArrowheads="1"/>
          </p:cNvPicPr>
          <p:nvPr/>
        </p:nvPicPr>
        <p:blipFill>
          <a:blip r:embed="rId2" cstate="print"/>
          <a:srcRect/>
          <a:stretch>
            <a:fillRect/>
          </a:stretch>
        </p:blipFill>
        <p:spPr bwMode="auto">
          <a:xfrm>
            <a:off x="7575550" y="304800"/>
            <a:ext cx="1803400" cy="2776538"/>
          </a:xfrm>
          <a:prstGeom prst="rect">
            <a:avLst/>
          </a:prstGeom>
          <a:noFill/>
          <a:ln w="9525">
            <a:noFill/>
            <a:miter lim="800000"/>
            <a:headEnd/>
            <a:tailEnd/>
          </a:ln>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E4E1"/>
        </a:solidFill>
        <a:effectLst/>
      </p:bgPr>
    </p:bg>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1130300" y="0"/>
            <a:ext cx="8102600" cy="1052513"/>
          </a:xfrm>
          <a:prstGeom prst="rect">
            <a:avLst/>
          </a:prstGeom>
          <a:noFill/>
          <a:ln w="9525">
            <a:noFill/>
            <a:miter lim="800000"/>
            <a:headEnd/>
            <a:tailEnd/>
          </a:ln>
          <a:effectLst/>
        </p:spPr>
        <p:txBody>
          <a:bodyPr>
            <a:spAutoFit/>
          </a:bodyPr>
          <a:lstStyle/>
          <a:p>
            <a:r>
              <a:rPr lang="en-GB" sz="5500" b="1">
                <a:solidFill>
                  <a:srgbClr val="D728D7"/>
                </a:solidFill>
                <a:latin typeface="Bookman Old Style - 16"/>
              </a:rPr>
              <a:t>The Room is a Map!</a:t>
            </a:r>
          </a:p>
        </p:txBody>
      </p:sp>
      <p:sp>
        <p:nvSpPr>
          <p:cNvPr id="43011" name="Freeform 3"/>
          <p:cNvSpPr>
            <a:spLocks/>
          </p:cNvSpPr>
          <p:nvPr/>
        </p:nvSpPr>
        <p:spPr bwMode="auto">
          <a:xfrm>
            <a:off x="1587500" y="1955800"/>
            <a:ext cx="7545388" cy="4700588"/>
          </a:xfrm>
          <a:custGeom>
            <a:avLst/>
            <a:gdLst/>
            <a:ahLst/>
            <a:cxnLst>
              <a:cxn ang="0">
                <a:pos x="0" y="0"/>
              </a:cxn>
              <a:cxn ang="0">
                <a:pos x="4752" y="0"/>
              </a:cxn>
              <a:cxn ang="0">
                <a:pos x="4752" y="2960"/>
              </a:cxn>
              <a:cxn ang="0">
                <a:pos x="0" y="2960"/>
              </a:cxn>
              <a:cxn ang="0">
                <a:pos x="0" y="0"/>
              </a:cxn>
            </a:cxnLst>
            <a:rect l="0" t="0" r="r" b="b"/>
            <a:pathLst>
              <a:path w="4753" h="2961">
                <a:moveTo>
                  <a:pt x="0" y="0"/>
                </a:moveTo>
                <a:lnTo>
                  <a:pt x="4752" y="0"/>
                </a:lnTo>
                <a:lnTo>
                  <a:pt x="4752" y="2960"/>
                </a:lnTo>
                <a:lnTo>
                  <a:pt x="0" y="2960"/>
                </a:lnTo>
                <a:lnTo>
                  <a:pt x="0" y="0"/>
                </a:lnTo>
                <a:close/>
              </a:path>
            </a:pathLst>
          </a:custGeom>
          <a:solidFill>
            <a:srgbClr val="FF00FF"/>
          </a:solidFill>
          <a:ln w="76200" cap="flat">
            <a:solidFill>
              <a:srgbClr val="0000FF"/>
            </a:solidFill>
            <a:prstDash val="solid"/>
            <a:round/>
            <a:headEnd/>
            <a:tailEnd/>
          </a:ln>
          <a:effectLst/>
        </p:spPr>
        <p:txBody>
          <a:bodyPr wrap="none" anchor="ctr"/>
          <a:lstStyle/>
          <a:p>
            <a:endParaRPr lang="en-US"/>
          </a:p>
        </p:txBody>
      </p:sp>
      <p:sp>
        <p:nvSpPr>
          <p:cNvPr id="43012" name="Line 4"/>
          <p:cNvSpPr>
            <a:spLocks noChangeShapeType="1"/>
          </p:cNvSpPr>
          <p:nvPr/>
        </p:nvSpPr>
        <p:spPr bwMode="auto">
          <a:xfrm>
            <a:off x="8851900" y="2298700"/>
            <a:ext cx="520700" cy="0"/>
          </a:xfrm>
          <a:prstGeom prst="line">
            <a:avLst/>
          </a:prstGeom>
          <a:noFill/>
          <a:ln w="12700">
            <a:solidFill>
              <a:srgbClr val="000000"/>
            </a:solidFill>
            <a:round/>
            <a:headEnd type="none" w="med" len="sm"/>
            <a:tailEnd type="none" w="med" len="sm"/>
          </a:ln>
          <a:effectLst/>
        </p:spPr>
        <p:txBody>
          <a:bodyPr wrap="none" anchor="ctr"/>
          <a:lstStyle/>
          <a:p>
            <a:endParaRPr lang="en-US"/>
          </a:p>
        </p:txBody>
      </p:sp>
      <p:sp>
        <p:nvSpPr>
          <p:cNvPr id="43013" name="Line 5"/>
          <p:cNvSpPr>
            <a:spLocks noChangeShapeType="1"/>
          </p:cNvSpPr>
          <p:nvPr/>
        </p:nvSpPr>
        <p:spPr bwMode="auto">
          <a:xfrm>
            <a:off x="8890000" y="3048000"/>
            <a:ext cx="444500" cy="0"/>
          </a:xfrm>
          <a:prstGeom prst="line">
            <a:avLst/>
          </a:prstGeom>
          <a:noFill/>
          <a:ln w="12700">
            <a:solidFill>
              <a:srgbClr val="000000"/>
            </a:solidFill>
            <a:round/>
            <a:headEnd type="none" w="med" len="sm"/>
            <a:tailEnd type="none" w="med" len="sm"/>
          </a:ln>
          <a:effectLst/>
        </p:spPr>
        <p:txBody>
          <a:bodyPr wrap="none" anchor="ctr"/>
          <a:lstStyle/>
          <a:p>
            <a:endParaRPr lang="en-US"/>
          </a:p>
        </p:txBody>
      </p:sp>
      <p:sp>
        <p:nvSpPr>
          <p:cNvPr id="43014" name="Text Box 6"/>
          <p:cNvSpPr txBox="1">
            <a:spLocks noChangeArrowheads="1"/>
          </p:cNvSpPr>
          <p:nvPr/>
        </p:nvSpPr>
        <p:spPr bwMode="auto">
          <a:xfrm>
            <a:off x="9169400" y="2527300"/>
            <a:ext cx="711200" cy="293688"/>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door</a:t>
            </a:r>
          </a:p>
        </p:txBody>
      </p:sp>
      <p:sp>
        <p:nvSpPr>
          <p:cNvPr id="43015" name="Text Box 7"/>
          <p:cNvSpPr txBox="1">
            <a:spLocks noChangeArrowheads="1"/>
          </p:cNvSpPr>
          <p:nvPr/>
        </p:nvSpPr>
        <p:spPr bwMode="auto">
          <a:xfrm>
            <a:off x="457200" y="3784600"/>
            <a:ext cx="1041400" cy="295275"/>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windows</a:t>
            </a:r>
          </a:p>
        </p:txBody>
      </p:sp>
      <p:sp>
        <p:nvSpPr>
          <p:cNvPr id="43016" name="Text Box 8"/>
          <p:cNvSpPr txBox="1">
            <a:spLocks noChangeArrowheads="1"/>
          </p:cNvSpPr>
          <p:nvPr/>
        </p:nvSpPr>
        <p:spPr bwMode="auto">
          <a:xfrm>
            <a:off x="571500" y="990600"/>
            <a:ext cx="9067800" cy="534988"/>
          </a:xfrm>
          <a:prstGeom prst="rect">
            <a:avLst/>
          </a:prstGeom>
          <a:noFill/>
          <a:ln w="9525">
            <a:noFill/>
            <a:miter lim="800000"/>
            <a:headEnd/>
            <a:tailEnd/>
          </a:ln>
          <a:effectLst/>
        </p:spPr>
        <p:txBody>
          <a:bodyPr>
            <a:spAutoFit/>
          </a:bodyPr>
          <a:lstStyle/>
          <a:p>
            <a:pPr algn="ctr"/>
            <a:r>
              <a:rPr lang="en-GB" sz="1500" b="1">
                <a:solidFill>
                  <a:srgbClr val="0000FF"/>
                </a:solidFill>
                <a:latin typeface="Bookman Old Style - 16"/>
              </a:rPr>
              <a:t>The class has been labelled with grid references from a map.  Using the grid references provided, see if you can find a specific location in the room.</a:t>
            </a:r>
          </a:p>
        </p:txBody>
      </p:sp>
      <p:sp>
        <p:nvSpPr>
          <p:cNvPr id="43017" name="Text Box 9"/>
          <p:cNvSpPr txBox="1">
            <a:spLocks noChangeArrowheads="1"/>
          </p:cNvSpPr>
          <p:nvPr/>
        </p:nvSpPr>
        <p:spPr bwMode="auto">
          <a:xfrm>
            <a:off x="4102100" y="3975100"/>
            <a:ext cx="2540000" cy="292100"/>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Indicate grid references here</a:t>
            </a:r>
          </a:p>
        </p:txBody>
      </p:sp>
      <p:sp>
        <p:nvSpPr>
          <p:cNvPr id="43018" name="Line 10"/>
          <p:cNvSpPr>
            <a:spLocks noChangeShapeType="1"/>
          </p:cNvSpPr>
          <p:nvPr/>
        </p:nvSpPr>
        <p:spPr bwMode="auto">
          <a:xfrm>
            <a:off x="2476500" y="1955800"/>
            <a:ext cx="0" cy="4660900"/>
          </a:xfrm>
          <a:prstGeom prst="line">
            <a:avLst/>
          </a:prstGeom>
          <a:noFill/>
          <a:ln w="12700">
            <a:solidFill>
              <a:srgbClr val="000000"/>
            </a:solidFill>
            <a:round/>
            <a:headEnd type="none" w="med" len="sm"/>
            <a:tailEnd type="none" w="med" len="sm"/>
          </a:ln>
          <a:effectLst/>
        </p:spPr>
        <p:txBody>
          <a:bodyPr wrap="none" anchor="ctr"/>
          <a:lstStyle/>
          <a:p>
            <a:endParaRPr lang="en-US"/>
          </a:p>
        </p:txBody>
      </p:sp>
      <p:sp>
        <p:nvSpPr>
          <p:cNvPr id="43019" name="Line 11"/>
          <p:cNvSpPr>
            <a:spLocks noChangeShapeType="1"/>
          </p:cNvSpPr>
          <p:nvPr/>
        </p:nvSpPr>
        <p:spPr bwMode="auto">
          <a:xfrm>
            <a:off x="3479800" y="1981200"/>
            <a:ext cx="0" cy="4660900"/>
          </a:xfrm>
          <a:prstGeom prst="line">
            <a:avLst/>
          </a:prstGeom>
          <a:noFill/>
          <a:ln w="12700">
            <a:solidFill>
              <a:srgbClr val="000000"/>
            </a:solidFill>
            <a:round/>
            <a:headEnd type="none" w="med" len="sm"/>
            <a:tailEnd type="none" w="med" len="sm"/>
          </a:ln>
          <a:effectLst/>
        </p:spPr>
        <p:txBody>
          <a:bodyPr wrap="none" anchor="ctr"/>
          <a:lstStyle/>
          <a:p>
            <a:endParaRPr lang="en-US"/>
          </a:p>
        </p:txBody>
      </p:sp>
      <p:sp>
        <p:nvSpPr>
          <p:cNvPr id="43020" name="Line 12"/>
          <p:cNvSpPr>
            <a:spLocks noChangeShapeType="1"/>
          </p:cNvSpPr>
          <p:nvPr/>
        </p:nvSpPr>
        <p:spPr bwMode="auto">
          <a:xfrm>
            <a:off x="4483100" y="1981200"/>
            <a:ext cx="0" cy="4686300"/>
          </a:xfrm>
          <a:prstGeom prst="line">
            <a:avLst/>
          </a:prstGeom>
          <a:noFill/>
          <a:ln w="12700">
            <a:solidFill>
              <a:srgbClr val="000000"/>
            </a:solidFill>
            <a:round/>
            <a:headEnd type="none" w="med" len="sm"/>
            <a:tailEnd type="none" w="med" len="sm"/>
          </a:ln>
          <a:effectLst/>
        </p:spPr>
        <p:txBody>
          <a:bodyPr wrap="none" anchor="ctr"/>
          <a:lstStyle/>
          <a:p>
            <a:endParaRPr lang="en-US"/>
          </a:p>
        </p:txBody>
      </p:sp>
      <p:sp>
        <p:nvSpPr>
          <p:cNvPr id="43021" name="Line 13"/>
          <p:cNvSpPr>
            <a:spLocks noChangeShapeType="1"/>
          </p:cNvSpPr>
          <p:nvPr/>
        </p:nvSpPr>
        <p:spPr bwMode="auto">
          <a:xfrm>
            <a:off x="5588000" y="1955800"/>
            <a:ext cx="0" cy="4673600"/>
          </a:xfrm>
          <a:prstGeom prst="line">
            <a:avLst/>
          </a:prstGeom>
          <a:noFill/>
          <a:ln w="12700">
            <a:solidFill>
              <a:srgbClr val="000000"/>
            </a:solidFill>
            <a:round/>
            <a:headEnd type="none" w="med" len="sm"/>
            <a:tailEnd type="none" w="med" len="sm"/>
          </a:ln>
          <a:effectLst/>
        </p:spPr>
        <p:txBody>
          <a:bodyPr wrap="none" anchor="ctr"/>
          <a:lstStyle/>
          <a:p>
            <a:endParaRPr lang="en-US"/>
          </a:p>
        </p:txBody>
      </p:sp>
      <p:sp>
        <p:nvSpPr>
          <p:cNvPr id="43022" name="Line 14"/>
          <p:cNvSpPr>
            <a:spLocks noChangeShapeType="1"/>
          </p:cNvSpPr>
          <p:nvPr/>
        </p:nvSpPr>
        <p:spPr bwMode="auto">
          <a:xfrm>
            <a:off x="6731000" y="1955800"/>
            <a:ext cx="0" cy="4699000"/>
          </a:xfrm>
          <a:prstGeom prst="line">
            <a:avLst/>
          </a:prstGeom>
          <a:noFill/>
          <a:ln w="12700">
            <a:solidFill>
              <a:srgbClr val="000000"/>
            </a:solidFill>
            <a:round/>
            <a:headEnd type="none" w="med" len="sm"/>
            <a:tailEnd type="none" w="med" len="sm"/>
          </a:ln>
          <a:effectLst/>
        </p:spPr>
        <p:txBody>
          <a:bodyPr wrap="none" anchor="ctr"/>
          <a:lstStyle/>
          <a:p>
            <a:endParaRPr lang="en-US"/>
          </a:p>
        </p:txBody>
      </p:sp>
      <p:sp>
        <p:nvSpPr>
          <p:cNvPr id="43023" name="Line 15"/>
          <p:cNvSpPr>
            <a:spLocks noChangeShapeType="1"/>
          </p:cNvSpPr>
          <p:nvPr/>
        </p:nvSpPr>
        <p:spPr bwMode="auto">
          <a:xfrm>
            <a:off x="7950200" y="1955800"/>
            <a:ext cx="0" cy="4686300"/>
          </a:xfrm>
          <a:prstGeom prst="line">
            <a:avLst/>
          </a:prstGeom>
          <a:noFill/>
          <a:ln w="12700">
            <a:solidFill>
              <a:srgbClr val="000000"/>
            </a:solidFill>
            <a:round/>
            <a:headEnd type="none" w="med" len="sm"/>
            <a:tailEnd type="none" w="med" len="sm"/>
          </a:ln>
          <a:effectLst/>
        </p:spPr>
        <p:txBody>
          <a:bodyPr wrap="none" anchor="ctr"/>
          <a:lstStyle/>
          <a:p>
            <a:endParaRPr lang="en-US"/>
          </a:p>
        </p:txBody>
      </p:sp>
      <p:sp>
        <p:nvSpPr>
          <p:cNvPr id="43024" name="Line 16"/>
          <p:cNvSpPr>
            <a:spLocks noChangeShapeType="1"/>
          </p:cNvSpPr>
          <p:nvPr/>
        </p:nvSpPr>
        <p:spPr bwMode="auto">
          <a:xfrm>
            <a:off x="1562100" y="2679700"/>
            <a:ext cx="7581900" cy="0"/>
          </a:xfrm>
          <a:prstGeom prst="line">
            <a:avLst/>
          </a:prstGeom>
          <a:noFill/>
          <a:ln w="12700">
            <a:solidFill>
              <a:srgbClr val="000000"/>
            </a:solidFill>
            <a:round/>
            <a:headEnd type="none" w="med" len="sm"/>
            <a:tailEnd type="none" w="med" len="sm"/>
          </a:ln>
          <a:effectLst/>
        </p:spPr>
        <p:txBody>
          <a:bodyPr wrap="none" anchor="ctr"/>
          <a:lstStyle/>
          <a:p>
            <a:endParaRPr lang="en-US"/>
          </a:p>
        </p:txBody>
      </p:sp>
      <p:sp>
        <p:nvSpPr>
          <p:cNvPr id="43025" name="Line 17"/>
          <p:cNvSpPr>
            <a:spLocks noChangeShapeType="1"/>
          </p:cNvSpPr>
          <p:nvPr/>
        </p:nvSpPr>
        <p:spPr bwMode="auto">
          <a:xfrm>
            <a:off x="1600200" y="3644900"/>
            <a:ext cx="7531100" cy="0"/>
          </a:xfrm>
          <a:prstGeom prst="line">
            <a:avLst/>
          </a:prstGeom>
          <a:noFill/>
          <a:ln w="12700">
            <a:solidFill>
              <a:srgbClr val="000000"/>
            </a:solidFill>
            <a:round/>
            <a:headEnd type="none" w="med" len="sm"/>
            <a:tailEnd type="none" w="med" len="sm"/>
          </a:ln>
          <a:effectLst/>
        </p:spPr>
        <p:txBody>
          <a:bodyPr wrap="none" anchor="ctr"/>
          <a:lstStyle/>
          <a:p>
            <a:endParaRPr lang="en-US"/>
          </a:p>
        </p:txBody>
      </p:sp>
      <p:sp>
        <p:nvSpPr>
          <p:cNvPr id="43026" name="Line 18"/>
          <p:cNvSpPr>
            <a:spLocks noChangeShapeType="1"/>
          </p:cNvSpPr>
          <p:nvPr/>
        </p:nvSpPr>
        <p:spPr bwMode="auto">
          <a:xfrm>
            <a:off x="1562100" y="4279900"/>
            <a:ext cx="7569200" cy="0"/>
          </a:xfrm>
          <a:prstGeom prst="line">
            <a:avLst/>
          </a:prstGeom>
          <a:noFill/>
          <a:ln w="12700">
            <a:solidFill>
              <a:srgbClr val="000000"/>
            </a:solidFill>
            <a:round/>
            <a:headEnd type="none" w="med" len="sm"/>
            <a:tailEnd type="none" w="med" len="sm"/>
          </a:ln>
          <a:effectLst/>
        </p:spPr>
        <p:txBody>
          <a:bodyPr wrap="none" anchor="ctr"/>
          <a:lstStyle/>
          <a:p>
            <a:endParaRPr lang="en-US"/>
          </a:p>
        </p:txBody>
      </p:sp>
      <p:sp>
        <p:nvSpPr>
          <p:cNvPr id="43027" name="Line 19"/>
          <p:cNvSpPr>
            <a:spLocks noChangeShapeType="1"/>
          </p:cNvSpPr>
          <p:nvPr/>
        </p:nvSpPr>
        <p:spPr bwMode="auto">
          <a:xfrm>
            <a:off x="1587500" y="5321300"/>
            <a:ext cx="7581900" cy="0"/>
          </a:xfrm>
          <a:prstGeom prst="line">
            <a:avLst/>
          </a:prstGeom>
          <a:noFill/>
          <a:ln w="12700">
            <a:solidFill>
              <a:srgbClr val="000000"/>
            </a:solidFill>
            <a:round/>
            <a:headEnd type="none" w="med" len="sm"/>
            <a:tailEnd type="none" w="med" len="sm"/>
          </a:ln>
          <a:effectLst/>
        </p:spPr>
        <p:txBody>
          <a:bodyPr wrap="none" anchor="ctr"/>
          <a:lstStyle/>
          <a:p>
            <a:endParaRPr lang="en-US"/>
          </a:p>
        </p:txBody>
      </p:sp>
      <p:sp>
        <p:nvSpPr>
          <p:cNvPr id="43028" name="Line 20"/>
          <p:cNvSpPr>
            <a:spLocks noChangeShapeType="1"/>
          </p:cNvSpPr>
          <p:nvPr/>
        </p:nvSpPr>
        <p:spPr bwMode="auto">
          <a:xfrm>
            <a:off x="1612900" y="6121400"/>
            <a:ext cx="7531100" cy="0"/>
          </a:xfrm>
          <a:prstGeom prst="line">
            <a:avLst/>
          </a:prstGeom>
          <a:noFill/>
          <a:ln w="12700">
            <a:solidFill>
              <a:srgbClr val="000000"/>
            </a:solidFill>
            <a:round/>
            <a:headEnd type="none" w="med" len="sm"/>
            <a:tailEnd type="none" w="med" len="sm"/>
          </a:ln>
          <a:effectLst/>
        </p:spPr>
        <p:txBody>
          <a:bodyPr wrap="none" anchor="ctr"/>
          <a:lstStyle/>
          <a:p>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AFEEEE"/>
        </a:solidFill>
        <a:effectLst/>
      </p:bgPr>
    </p:bg>
    <p:spTree>
      <p:nvGrpSpPr>
        <p:cNvPr id="1" name=""/>
        <p:cNvGrpSpPr/>
        <p:nvPr/>
      </p:nvGrpSpPr>
      <p:grpSpPr>
        <a:xfrm>
          <a:off x="0" y="0"/>
          <a:ext cx="0" cy="0"/>
          <a:chOff x="0" y="0"/>
          <a:chExt cx="0" cy="0"/>
        </a:xfrm>
      </p:grpSpPr>
      <p:sp>
        <p:nvSpPr>
          <p:cNvPr id="44034" name="Freeform 2"/>
          <p:cNvSpPr>
            <a:spLocks/>
          </p:cNvSpPr>
          <p:nvPr/>
        </p:nvSpPr>
        <p:spPr bwMode="auto">
          <a:xfrm>
            <a:off x="4851400" y="3175000"/>
            <a:ext cx="5122863" cy="3432175"/>
          </a:xfrm>
          <a:custGeom>
            <a:avLst/>
            <a:gdLst/>
            <a:ahLst/>
            <a:cxnLst>
              <a:cxn ang="0">
                <a:pos x="0" y="0"/>
              </a:cxn>
              <a:cxn ang="0">
                <a:pos x="3226" y="0"/>
              </a:cxn>
              <a:cxn ang="0">
                <a:pos x="3226" y="2161"/>
              </a:cxn>
              <a:cxn ang="0">
                <a:pos x="0" y="2161"/>
              </a:cxn>
              <a:cxn ang="0">
                <a:pos x="0" y="0"/>
              </a:cxn>
            </a:cxnLst>
            <a:rect l="0" t="0" r="r" b="b"/>
            <a:pathLst>
              <a:path w="3227" h="2162">
                <a:moveTo>
                  <a:pt x="0" y="0"/>
                </a:moveTo>
                <a:lnTo>
                  <a:pt x="3226" y="0"/>
                </a:lnTo>
                <a:lnTo>
                  <a:pt x="3226" y="2161"/>
                </a:lnTo>
                <a:lnTo>
                  <a:pt x="0" y="2161"/>
                </a:lnTo>
                <a:lnTo>
                  <a:pt x="0" y="0"/>
                </a:lnTo>
                <a:close/>
              </a:path>
            </a:pathLst>
          </a:custGeom>
          <a:solidFill>
            <a:srgbClr val="7B7BC0"/>
          </a:solidFill>
          <a:ln w="76200" cap="flat">
            <a:solidFill>
              <a:srgbClr val="000000"/>
            </a:solidFill>
            <a:prstDash val="solid"/>
            <a:round/>
            <a:headEnd/>
            <a:tailEnd/>
          </a:ln>
          <a:effectLst/>
        </p:spPr>
        <p:txBody>
          <a:bodyPr wrap="none" anchor="ctr"/>
          <a:lstStyle/>
          <a:p>
            <a:endParaRPr lang="en-US"/>
          </a:p>
        </p:txBody>
      </p:sp>
      <p:grpSp>
        <p:nvGrpSpPr>
          <p:cNvPr id="44050" name="Group 18"/>
          <p:cNvGrpSpPr>
            <a:grpSpLocks/>
          </p:cNvGrpSpPr>
          <p:nvPr/>
        </p:nvGrpSpPr>
        <p:grpSpPr bwMode="auto">
          <a:xfrm>
            <a:off x="419100" y="1130300"/>
            <a:ext cx="4040188" cy="3051175"/>
            <a:chOff x="264" y="712"/>
            <a:chExt cx="2545" cy="1922"/>
          </a:xfrm>
        </p:grpSpPr>
        <p:grpSp>
          <p:nvGrpSpPr>
            <p:cNvPr id="44040" name="Group 8"/>
            <p:cNvGrpSpPr>
              <a:grpSpLocks/>
            </p:cNvGrpSpPr>
            <p:nvPr/>
          </p:nvGrpSpPr>
          <p:grpSpPr bwMode="auto">
            <a:xfrm>
              <a:off x="264" y="712"/>
              <a:ext cx="2545" cy="1922"/>
              <a:chOff x="264" y="712"/>
              <a:chExt cx="2545" cy="1922"/>
            </a:xfrm>
          </p:grpSpPr>
          <p:sp>
            <p:nvSpPr>
              <p:cNvPr id="44035" name="Freeform 3"/>
              <p:cNvSpPr>
                <a:spLocks/>
              </p:cNvSpPr>
              <p:nvPr/>
            </p:nvSpPr>
            <p:spPr bwMode="auto">
              <a:xfrm>
                <a:off x="264" y="712"/>
                <a:ext cx="2545" cy="1921"/>
              </a:xfrm>
              <a:custGeom>
                <a:avLst/>
                <a:gdLst/>
                <a:ahLst/>
                <a:cxnLst>
                  <a:cxn ang="0">
                    <a:pos x="0" y="0"/>
                  </a:cxn>
                  <a:cxn ang="0">
                    <a:pos x="2544" y="0"/>
                  </a:cxn>
                  <a:cxn ang="0">
                    <a:pos x="2544" y="1920"/>
                  </a:cxn>
                  <a:cxn ang="0">
                    <a:pos x="0" y="1920"/>
                  </a:cxn>
                  <a:cxn ang="0">
                    <a:pos x="0" y="0"/>
                  </a:cxn>
                </a:cxnLst>
                <a:rect l="0" t="0" r="r" b="b"/>
                <a:pathLst>
                  <a:path w="2545" h="1921">
                    <a:moveTo>
                      <a:pt x="0" y="0"/>
                    </a:moveTo>
                    <a:lnTo>
                      <a:pt x="2544" y="0"/>
                    </a:lnTo>
                    <a:lnTo>
                      <a:pt x="2544" y="1920"/>
                    </a:lnTo>
                    <a:lnTo>
                      <a:pt x="0" y="1920"/>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44036" name="Freeform 4"/>
              <p:cNvSpPr>
                <a:spLocks/>
              </p:cNvSpPr>
              <p:nvPr/>
            </p:nvSpPr>
            <p:spPr bwMode="auto">
              <a:xfrm>
                <a:off x="272" y="1360"/>
                <a:ext cx="2513" cy="713"/>
              </a:xfrm>
              <a:custGeom>
                <a:avLst/>
                <a:gdLst/>
                <a:ahLst/>
                <a:cxnLst>
                  <a:cxn ang="0">
                    <a:pos x="0" y="0"/>
                  </a:cxn>
                  <a:cxn ang="0">
                    <a:pos x="2512" y="0"/>
                  </a:cxn>
                  <a:cxn ang="0">
                    <a:pos x="2512" y="712"/>
                  </a:cxn>
                  <a:cxn ang="0">
                    <a:pos x="0" y="712"/>
                  </a:cxn>
                  <a:cxn ang="0">
                    <a:pos x="0" y="0"/>
                  </a:cxn>
                </a:cxnLst>
                <a:rect l="0" t="0" r="r" b="b"/>
                <a:pathLst>
                  <a:path w="2513" h="713">
                    <a:moveTo>
                      <a:pt x="0" y="0"/>
                    </a:moveTo>
                    <a:lnTo>
                      <a:pt x="2512" y="0"/>
                    </a:lnTo>
                    <a:lnTo>
                      <a:pt x="2512" y="712"/>
                    </a:lnTo>
                    <a:lnTo>
                      <a:pt x="0" y="712"/>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44037" name="Freeform 5"/>
              <p:cNvSpPr>
                <a:spLocks/>
              </p:cNvSpPr>
              <p:nvPr/>
            </p:nvSpPr>
            <p:spPr bwMode="auto">
              <a:xfrm>
                <a:off x="1080" y="720"/>
                <a:ext cx="866" cy="634"/>
              </a:xfrm>
              <a:custGeom>
                <a:avLst/>
                <a:gdLst/>
                <a:ahLst/>
                <a:cxnLst>
                  <a:cxn ang="0">
                    <a:pos x="0" y="0"/>
                  </a:cxn>
                  <a:cxn ang="0">
                    <a:pos x="865" y="0"/>
                  </a:cxn>
                  <a:cxn ang="0">
                    <a:pos x="865" y="633"/>
                  </a:cxn>
                  <a:cxn ang="0">
                    <a:pos x="0" y="633"/>
                  </a:cxn>
                  <a:cxn ang="0">
                    <a:pos x="0" y="0"/>
                  </a:cxn>
                </a:cxnLst>
                <a:rect l="0" t="0" r="r" b="b"/>
                <a:pathLst>
                  <a:path w="866" h="634">
                    <a:moveTo>
                      <a:pt x="0" y="0"/>
                    </a:moveTo>
                    <a:lnTo>
                      <a:pt x="865" y="0"/>
                    </a:lnTo>
                    <a:lnTo>
                      <a:pt x="865" y="633"/>
                    </a:lnTo>
                    <a:lnTo>
                      <a:pt x="0" y="633"/>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44038" name="Freeform 6"/>
              <p:cNvSpPr>
                <a:spLocks/>
              </p:cNvSpPr>
              <p:nvPr/>
            </p:nvSpPr>
            <p:spPr bwMode="auto">
              <a:xfrm>
                <a:off x="1084" y="1380"/>
                <a:ext cx="873" cy="675"/>
              </a:xfrm>
              <a:custGeom>
                <a:avLst/>
                <a:gdLst/>
                <a:ahLst/>
                <a:cxnLst>
                  <a:cxn ang="0">
                    <a:pos x="0" y="0"/>
                  </a:cxn>
                  <a:cxn ang="0">
                    <a:pos x="872" y="0"/>
                  </a:cxn>
                  <a:cxn ang="0">
                    <a:pos x="872" y="674"/>
                  </a:cxn>
                  <a:cxn ang="0">
                    <a:pos x="0" y="674"/>
                  </a:cxn>
                  <a:cxn ang="0">
                    <a:pos x="0" y="0"/>
                  </a:cxn>
                </a:cxnLst>
                <a:rect l="0" t="0" r="r" b="b"/>
                <a:pathLst>
                  <a:path w="873" h="675">
                    <a:moveTo>
                      <a:pt x="0" y="0"/>
                    </a:moveTo>
                    <a:lnTo>
                      <a:pt x="872" y="0"/>
                    </a:lnTo>
                    <a:lnTo>
                      <a:pt x="872" y="674"/>
                    </a:lnTo>
                    <a:lnTo>
                      <a:pt x="0" y="674"/>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44039" name="Freeform 7"/>
              <p:cNvSpPr>
                <a:spLocks/>
              </p:cNvSpPr>
              <p:nvPr/>
            </p:nvSpPr>
            <p:spPr bwMode="auto">
              <a:xfrm>
                <a:off x="1084" y="2076"/>
                <a:ext cx="862" cy="558"/>
              </a:xfrm>
              <a:custGeom>
                <a:avLst/>
                <a:gdLst/>
                <a:ahLst/>
                <a:cxnLst>
                  <a:cxn ang="0">
                    <a:pos x="0" y="0"/>
                  </a:cxn>
                  <a:cxn ang="0">
                    <a:pos x="861" y="0"/>
                  </a:cxn>
                  <a:cxn ang="0">
                    <a:pos x="861" y="557"/>
                  </a:cxn>
                  <a:cxn ang="0">
                    <a:pos x="0" y="557"/>
                  </a:cxn>
                  <a:cxn ang="0">
                    <a:pos x="0" y="0"/>
                  </a:cxn>
                </a:cxnLst>
                <a:rect l="0" t="0" r="r" b="b"/>
                <a:pathLst>
                  <a:path w="862" h="558">
                    <a:moveTo>
                      <a:pt x="0" y="0"/>
                    </a:moveTo>
                    <a:lnTo>
                      <a:pt x="861" y="0"/>
                    </a:lnTo>
                    <a:lnTo>
                      <a:pt x="861" y="557"/>
                    </a:lnTo>
                    <a:lnTo>
                      <a:pt x="0" y="557"/>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grpSp>
        <p:sp>
          <p:nvSpPr>
            <p:cNvPr id="44041" name="Text Box 9"/>
            <p:cNvSpPr txBox="1">
              <a:spLocks noChangeArrowheads="1"/>
            </p:cNvSpPr>
            <p:nvPr/>
          </p:nvSpPr>
          <p:spPr bwMode="auto">
            <a:xfrm>
              <a:off x="592" y="952"/>
              <a:ext cx="272" cy="188"/>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1</a:t>
              </a:r>
            </a:p>
          </p:txBody>
        </p:sp>
        <p:sp>
          <p:nvSpPr>
            <p:cNvPr id="44042" name="Text Box 10"/>
            <p:cNvSpPr txBox="1">
              <a:spLocks noChangeArrowheads="1"/>
            </p:cNvSpPr>
            <p:nvPr/>
          </p:nvSpPr>
          <p:spPr bwMode="auto">
            <a:xfrm>
              <a:off x="1464" y="928"/>
              <a:ext cx="272" cy="188"/>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2</a:t>
              </a:r>
            </a:p>
          </p:txBody>
        </p:sp>
        <p:sp>
          <p:nvSpPr>
            <p:cNvPr id="44043" name="Text Box 11"/>
            <p:cNvSpPr txBox="1">
              <a:spLocks noChangeArrowheads="1"/>
            </p:cNvSpPr>
            <p:nvPr/>
          </p:nvSpPr>
          <p:spPr bwMode="auto">
            <a:xfrm>
              <a:off x="2296" y="936"/>
              <a:ext cx="272" cy="188"/>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3</a:t>
              </a:r>
            </a:p>
          </p:txBody>
        </p:sp>
        <p:sp>
          <p:nvSpPr>
            <p:cNvPr id="44044" name="Text Box 12"/>
            <p:cNvSpPr txBox="1">
              <a:spLocks noChangeArrowheads="1"/>
            </p:cNvSpPr>
            <p:nvPr/>
          </p:nvSpPr>
          <p:spPr bwMode="auto">
            <a:xfrm>
              <a:off x="592" y="1624"/>
              <a:ext cx="272" cy="188"/>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4</a:t>
              </a:r>
            </a:p>
          </p:txBody>
        </p:sp>
        <p:sp>
          <p:nvSpPr>
            <p:cNvPr id="44045" name="Text Box 13"/>
            <p:cNvSpPr txBox="1">
              <a:spLocks noChangeArrowheads="1"/>
            </p:cNvSpPr>
            <p:nvPr/>
          </p:nvSpPr>
          <p:spPr bwMode="auto">
            <a:xfrm>
              <a:off x="1432" y="1608"/>
              <a:ext cx="272" cy="188"/>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5</a:t>
              </a:r>
            </a:p>
          </p:txBody>
        </p:sp>
        <p:sp>
          <p:nvSpPr>
            <p:cNvPr id="44046" name="Text Box 14"/>
            <p:cNvSpPr txBox="1">
              <a:spLocks noChangeArrowheads="1"/>
            </p:cNvSpPr>
            <p:nvPr/>
          </p:nvSpPr>
          <p:spPr bwMode="auto">
            <a:xfrm>
              <a:off x="2280" y="1624"/>
              <a:ext cx="272" cy="188"/>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6</a:t>
              </a:r>
            </a:p>
          </p:txBody>
        </p:sp>
        <p:sp>
          <p:nvSpPr>
            <p:cNvPr id="44047" name="Text Box 15"/>
            <p:cNvSpPr txBox="1">
              <a:spLocks noChangeArrowheads="1"/>
            </p:cNvSpPr>
            <p:nvPr/>
          </p:nvSpPr>
          <p:spPr bwMode="auto">
            <a:xfrm>
              <a:off x="584" y="2264"/>
              <a:ext cx="272" cy="188"/>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7</a:t>
              </a:r>
            </a:p>
          </p:txBody>
        </p:sp>
        <p:sp>
          <p:nvSpPr>
            <p:cNvPr id="44048" name="Text Box 16"/>
            <p:cNvSpPr txBox="1">
              <a:spLocks noChangeArrowheads="1"/>
            </p:cNvSpPr>
            <p:nvPr/>
          </p:nvSpPr>
          <p:spPr bwMode="auto">
            <a:xfrm>
              <a:off x="1408" y="2256"/>
              <a:ext cx="272" cy="188"/>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8</a:t>
              </a:r>
            </a:p>
          </p:txBody>
        </p:sp>
        <p:sp>
          <p:nvSpPr>
            <p:cNvPr id="44049" name="Text Box 17"/>
            <p:cNvSpPr txBox="1">
              <a:spLocks noChangeArrowheads="1"/>
            </p:cNvSpPr>
            <p:nvPr/>
          </p:nvSpPr>
          <p:spPr bwMode="auto">
            <a:xfrm>
              <a:off x="2312" y="2264"/>
              <a:ext cx="272" cy="188"/>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9</a:t>
              </a:r>
            </a:p>
          </p:txBody>
        </p:sp>
      </p:grpSp>
      <p:sp>
        <p:nvSpPr>
          <p:cNvPr id="44051" name="Text Box 19"/>
          <p:cNvSpPr txBox="1">
            <a:spLocks noChangeArrowheads="1"/>
          </p:cNvSpPr>
          <p:nvPr/>
        </p:nvSpPr>
        <p:spPr bwMode="auto">
          <a:xfrm>
            <a:off x="279400" y="0"/>
            <a:ext cx="9982200" cy="1274763"/>
          </a:xfrm>
          <a:prstGeom prst="rect">
            <a:avLst/>
          </a:prstGeom>
          <a:noFill/>
          <a:ln w="9525">
            <a:noFill/>
            <a:miter lim="800000"/>
            <a:headEnd/>
            <a:tailEnd/>
          </a:ln>
          <a:effectLst/>
        </p:spPr>
        <p:txBody>
          <a:bodyPr>
            <a:spAutoFit/>
          </a:bodyPr>
          <a:lstStyle/>
          <a:p>
            <a:r>
              <a:rPr lang="en-GB" sz="6600" b="1">
                <a:solidFill>
                  <a:srgbClr val="7B7BC0"/>
                </a:solidFill>
                <a:latin typeface="Bookman Old Style - 16"/>
              </a:rPr>
              <a:t>Noughts and Crosses</a:t>
            </a:r>
          </a:p>
        </p:txBody>
      </p:sp>
      <p:sp>
        <p:nvSpPr>
          <p:cNvPr id="44052" name="Text Box 20"/>
          <p:cNvSpPr txBox="1">
            <a:spLocks noChangeArrowheads="1"/>
          </p:cNvSpPr>
          <p:nvPr/>
        </p:nvSpPr>
        <p:spPr bwMode="auto">
          <a:xfrm>
            <a:off x="6172200" y="3505200"/>
            <a:ext cx="2641600" cy="892175"/>
          </a:xfrm>
          <a:prstGeom prst="rect">
            <a:avLst/>
          </a:prstGeom>
          <a:noFill/>
          <a:ln w="9525">
            <a:noFill/>
            <a:miter lim="800000"/>
            <a:headEnd/>
            <a:tailEnd/>
          </a:ln>
          <a:effectLst/>
        </p:spPr>
        <p:txBody>
          <a:bodyPr>
            <a:spAutoFit/>
          </a:bodyPr>
          <a:lstStyle/>
          <a:p>
            <a:r>
              <a:rPr lang="en-GB" sz="4600" b="1">
                <a:solidFill>
                  <a:srgbClr val="7B7BC0"/>
                </a:solidFill>
                <a:latin typeface="Bookman Old Style - 16"/>
              </a:rPr>
              <a:t>Rules:</a:t>
            </a:r>
          </a:p>
        </p:txBody>
      </p:sp>
      <p:sp>
        <p:nvSpPr>
          <p:cNvPr id="44053" name="Text Box 21"/>
          <p:cNvSpPr txBox="1">
            <a:spLocks noChangeArrowheads="1"/>
          </p:cNvSpPr>
          <p:nvPr/>
        </p:nvSpPr>
        <p:spPr bwMode="auto">
          <a:xfrm>
            <a:off x="4991100" y="4279900"/>
            <a:ext cx="4978400" cy="2160588"/>
          </a:xfrm>
          <a:prstGeom prst="rect">
            <a:avLst/>
          </a:prstGeom>
          <a:noFill/>
          <a:ln w="9525">
            <a:noFill/>
            <a:miter lim="800000"/>
            <a:headEnd/>
            <a:tailEnd/>
          </a:ln>
          <a:effectLst/>
        </p:spPr>
        <p:txBody>
          <a:bodyPr>
            <a:spAutoFit/>
          </a:bodyPr>
          <a:lstStyle/>
          <a:p>
            <a:r>
              <a:rPr lang="en-GB" sz="1500" b="1">
                <a:solidFill>
                  <a:srgbClr val="FFFFFF"/>
                </a:solidFill>
                <a:latin typeface="Bookman Old Style - 16"/>
              </a:rPr>
              <a:t>1.  Team 1 (Noughts) chooses a number from the grid.</a:t>
            </a:r>
          </a:p>
          <a:p>
            <a:r>
              <a:rPr lang="en-GB" sz="1500" b="1">
                <a:solidFill>
                  <a:srgbClr val="FFFFFF"/>
                </a:solidFill>
                <a:latin typeface="Bookman Old Style - 16"/>
              </a:rPr>
              <a:t>2.  Teacher reads question related to that number.</a:t>
            </a:r>
          </a:p>
          <a:p>
            <a:r>
              <a:rPr lang="en-GB" sz="1500" b="1">
                <a:solidFill>
                  <a:srgbClr val="FFFFFF"/>
                </a:solidFill>
                <a:latin typeface="Bookman Old Style - 16"/>
              </a:rPr>
              <a:t>3.  Team 1 answer correctly: get nought in that square.</a:t>
            </a:r>
          </a:p>
          <a:p>
            <a:r>
              <a:rPr lang="en-GB" sz="1500" b="1">
                <a:solidFill>
                  <a:srgbClr val="FFFFFF"/>
                </a:solidFill>
                <a:latin typeface="Bookman Old Style - 16"/>
              </a:rPr>
              <a:t>     Team 1 answer incorrectly:  Team 2 (Crosses) gets chance to answer question and get a cross in that square.</a:t>
            </a:r>
          </a:p>
        </p:txBody>
      </p:sp>
      <p:sp>
        <p:nvSpPr>
          <p:cNvPr id="44054" name="Text Box 22"/>
          <p:cNvSpPr txBox="1">
            <a:spLocks noChangeArrowheads="1"/>
          </p:cNvSpPr>
          <p:nvPr/>
        </p:nvSpPr>
        <p:spPr bwMode="auto">
          <a:xfrm>
            <a:off x="5969000" y="3136900"/>
            <a:ext cx="3454400" cy="1300163"/>
          </a:xfrm>
          <a:prstGeom prst="rect">
            <a:avLst/>
          </a:prstGeom>
          <a:noFill/>
          <a:ln w="9525">
            <a:noFill/>
            <a:miter lim="800000"/>
            <a:headEnd/>
            <a:tailEnd/>
          </a:ln>
          <a:effectLst/>
        </p:spPr>
        <p:txBody>
          <a:bodyPr>
            <a:spAutoFit/>
          </a:bodyPr>
          <a:lstStyle/>
          <a:p>
            <a:r>
              <a:rPr lang="en-GB" sz="6800" b="1">
                <a:solidFill>
                  <a:srgbClr val="FFFFFF"/>
                </a:solidFill>
                <a:latin typeface="Bookman Old Style - 16"/>
              </a:rPr>
              <a:t>Rules</a:t>
            </a:r>
          </a:p>
        </p:txBody>
      </p:sp>
      <p:pic>
        <p:nvPicPr>
          <p:cNvPr id="44055" name="Picture 23" descr="images[38]"/>
          <p:cNvPicPr>
            <a:picLocks noChangeAspect="1" noChangeArrowheads="1"/>
          </p:cNvPicPr>
          <p:nvPr/>
        </p:nvPicPr>
        <p:blipFill>
          <a:blip r:embed="rId2" cstate="print"/>
          <a:srcRect/>
          <a:stretch>
            <a:fillRect/>
          </a:stretch>
        </p:blipFill>
        <p:spPr bwMode="auto">
          <a:xfrm rot="20521800">
            <a:off x="1125538" y="4665663"/>
            <a:ext cx="2368550" cy="1795462"/>
          </a:xfrm>
          <a:prstGeom prst="rect">
            <a:avLst/>
          </a:prstGeom>
          <a:noFill/>
          <a:ln w="9525">
            <a:noFill/>
            <a:miter lim="800000"/>
            <a:headEnd/>
            <a:tailEnd/>
          </a:ln>
          <a:effectLst/>
        </p:spPr>
      </p:pic>
      <p:pic>
        <p:nvPicPr>
          <p:cNvPr id="44056" name="Picture 24" descr="noughts1[1]"/>
          <p:cNvPicPr>
            <a:picLocks noChangeAspect="1" noChangeArrowheads="1"/>
          </p:cNvPicPr>
          <p:nvPr/>
        </p:nvPicPr>
        <p:blipFill>
          <a:blip r:embed="rId3" cstate="print"/>
          <a:srcRect/>
          <a:stretch>
            <a:fillRect/>
          </a:stretch>
        </p:blipFill>
        <p:spPr bwMode="auto">
          <a:xfrm>
            <a:off x="5740400" y="1066800"/>
            <a:ext cx="2909888" cy="1817688"/>
          </a:xfrm>
          <a:prstGeom prst="rect">
            <a:avLst/>
          </a:prstGeom>
          <a:noFill/>
          <a:ln w="9525">
            <a:noFill/>
            <a:miter lim="800000"/>
            <a:headEnd/>
            <a:tailEnd/>
          </a:ln>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D9D900"/>
        </a:solidFill>
        <a:effectLst/>
      </p:bgPr>
    </p:bg>
    <p:spTree>
      <p:nvGrpSpPr>
        <p:cNvPr id="1" name=""/>
        <p:cNvGrpSpPr/>
        <p:nvPr/>
      </p:nvGrpSpPr>
      <p:grpSpPr>
        <a:xfrm>
          <a:off x="0" y="0"/>
          <a:ext cx="0" cy="0"/>
          <a:chOff x="0" y="0"/>
          <a:chExt cx="0" cy="0"/>
        </a:xfrm>
      </p:grpSpPr>
      <p:grpSp>
        <p:nvGrpSpPr>
          <p:cNvPr id="45066" name="Group 10"/>
          <p:cNvGrpSpPr>
            <a:grpSpLocks/>
          </p:cNvGrpSpPr>
          <p:nvPr/>
        </p:nvGrpSpPr>
        <p:grpSpPr bwMode="auto">
          <a:xfrm>
            <a:off x="76200" y="4445000"/>
            <a:ext cx="9931400" cy="2082800"/>
            <a:chOff x="48" y="2800"/>
            <a:chExt cx="6256" cy="1312"/>
          </a:xfrm>
        </p:grpSpPr>
        <p:sp>
          <p:nvSpPr>
            <p:cNvPr id="45058" name="Oval 2"/>
            <p:cNvSpPr>
              <a:spLocks noChangeArrowheads="1"/>
            </p:cNvSpPr>
            <p:nvPr/>
          </p:nvSpPr>
          <p:spPr bwMode="auto">
            <a:xfrm>
              <a:off x="4976" y="2864"/>
              <a:ext cx="1328" cy="1136"/>
            </a:xfrm>
            <a:prstGeom prst="ellipse">
              <a:avLst/>
            </a:prstGeom>
            <a:solidFill>
              <a:srgbClr val="FF0000"/>
            </a:solidFill>
            <a:ln w="127000">
              <a:solidFill>
                <a:srgbClr val="FFFFFF"/>
              </a:solidFill>
              <a:prstDash val="sysDot"/>
              <a:round/>
              <a:headEnd/>
              <a:tailEnd/>
            </a:ln>
            <a:effectLst/>
          </p:spPr>
          <p:txBody>
            <a:bodyPr wrap="none" anchor="ctr"/>
            <a:lstStyle/>
            <a:p>
              <a:endParaRPr lang="en-US"/>
            </a:p>
          </p:txBody>
        </p:sp>
        <p:sp>
          <p:nvSpPr>
            <p:cNvPr id="45059" name="Oval 3"/>
            <p:cNvSpPr>
              <a:spLocks noChangeArrowheads="1"/>
            </p:cNvSpPr>
            <p:nvPr/>
          </p:nvSpPr>
          <p:spPr bwMode="auto">
            <a:xfrm>
              <a:off x="3256" y="2880"/>
              <a:ext cx="1680" cy="1232"/>
            </a:xfrm>
            <a:prstGeom prst="ellipse">
              <a:avLst/>
            </a:prstGeom>
            <a:solidFill>
              <a:srgbClr val="800080"/>
            </a:solidFill>
            <a:ln w="127000">
              <a:solidFill>
                <a:srgbClr val="FFFFFF"/>
              </a:solidFill>
              <a:prstDash val="sysDot"/>
              <a:round/>
              <a:headEnd/>
              <a:tailEnd/>
            </a:ln>
            <a:effectLst/>
          </p:spPr>
          <p:txBody>
            <a:bodyPr wrap="none" anchor="ctr"/>
            <a:lstStyle/>
            <a:p>
              <a:endParaRPr lang="en-US"/>
            </a:p>
          </p:txBody>
        </p:sp>
        <p:sp>
          <p:nvSpPr>
            <p:cNvPr id="45060" name="Oval 4"/>
            <p:cNvSpPr>
              <a:spLocks noChangeArrowheads="1"/>
            </p:cNvSpPr>
            <p:nvPr/>
          </p:nvSpPr>
          <p:spPr bwMode="auto">
            <a:xfrm>
              <a:off x="1616" y="2872"/>
              <a:ext cx="1616" cy="1160"/>
            </a:xfrm>
            <a:prstGeom prst="ellipse">
              <a:avLst/>
            </a:prstGeom>
            <a:solidFill>
              <a:srgbClr val="009300"/>
            </a:solidFill>
            <a:ln w="127000">
              <a:solidFill>
                <a:srgbClr val="FFFFFF"/>
              </a:solidFill>
              <a:prstDash val="sysDot"/>
              <a:round/>
              <a:headEnd/>
              <a:tailEnd/>
            </a:ln>
            <a:effectLst/>
          </p:spPr>
          <p:txBody>
            <a:bodyPr wrap="none" anchor="ctr"/>
            <a:lstStyle/>
            <a:p>
              <a:endParaRPr lang="en-US"/>
            </a:p>
          </p:txBody>
        </p:sp>
        <p:sp>
          <p:nvSpPr>
            <p:cNvPr id="45061" name="Oval 5"/>
            <p:cNvSpPr>
              <a:spLocks noChangeArrowheads="1"/>
            </p:cNvSpPr>
            <p:nvPr/>
          </p:nvSpPr>
          <p:spPr bwMode="auto">
            <a:xfrm>
              <a:off x="48" y="2800"/>
              <a:ext cx="1560" cy="1264"/>
            </a:xfrm>
            <a:prstGeom prst="ellipse">
              <a:avLst/>
            </a:prstGeom>
            <a:solidFill>
              <a:srgbClr val="0000FF"/>
            </a:solidFill>
            <a:ln w="127000">
              <a:solidFill>
                <a:srgbClr val="FFFFFF"/>
              </a:solidFill>
              <a:prstDash val="sysDot"/>
              <a:round/>
              <a:headEnd/>
              <a:tailEnd/>
            </a:ln>
            <a:effectLst/>
          </p:spPr>
          <p:txBody>
            <a:bodyPr wrap="none" anchor="ctr"/>
            <a:lstStyle/>
            <a:p>
              <a:endParaRPr lang="en-US"/>
            </a:p>
          </p:txBody>
        </p:sp>
        <p:sp>
          <p:nvSpPr>
            <p:cNvPr id="45062" name="Text Box 6"/>
            <p:cNvSpPr txBox="1">
              <a:spLocks noChangeArrowheads="1"/>
            </p:cNvSpPr>
            <p:nvPr/>
          </p:nvSpPr>
          <p:spPr bwMode="auto">
            <a:xfrm>
              <a:off x="48" y="2904"/>
              <a:ext cx="1536" cy="1064"/>
            </a:xfrm>
            <a:prstGeom prst="rect">
              <a:avLst/>
            </a:prstGeom>
            <a:noFill/>
            <a:ln w="9525">
              <a:noFill/>
              <a:miter lim="800000"/>
              <a:headEnd/>
              <a:tailEnd/>
            </a:ln>
            <a:effectLst/>
          </p:spPr>
          <p:txBody>
            <a:bodyPr>
              <a:spAutoFit/>
            </a:bodyPr>
            <a:lstStyle/>
            <a:p>
              <a:pPr algn="ctr"/>
              <a:r>
                <a:rPr lang="en-GB" sz="1500" b="1">
                  <a:solidFill>
                    <a:srgbClr val="FFFFFF"/>
                  </a:solidFill>
                  <a:latin typeface="Bookman Old Style - 16"/>
                </a:rPr>
                <a:t>Pupil 1:  </a:t>
              </a:r>
            </a:p>
            <a:p>
              <a:pPr algn="ctr"/>
              <a:r>
                <a:rPr lang="en-GB" sz="1500" b="1">
                  <a:solidFill>
                    <a:srgbClr val="FFFFFF"/>
                  </a:solidFill>
                  <a:latin typeface="Bookman Old Style - 16"/>
                </a:rPr>
                <a:t>announces the day's main headlines (ie stage of cycle, event), providing a "dong" of a bell sound between each one</a:t>
              </a:r>
            </a:p>
          </p:txBody>
        </p:sp>
        <p:sp>
          <p:nvSpPr>
            <p:cNvPr id="45063" name="Text Box 7"/>
            <p:cNvSpPr txBox="1">
              <a:spLocks noChangeArrowheads="1"/>
            </p:cNvSpPr>
            <p:nvPr/>
          </p:nvSpPr>
          <p:spPr bwMode="auto">
            <a:xfrm>
              <a:off x="5008" y="3072"/>
              <a:ext cx="1248" cy="775"/>
            </a:xfrm>
            <a:prstGeom prst="rect">
              <a:avLst/>
            </a:prstGeom>
            <a:noFill/>
            <a:ln w="9525">
              <a:noFill/>
              <a:miter lim="800000"/>
              <a:headEnd/>
              <a:tailEnd/>
            </a:ln>
            <a:effectLst/>
          </p:spPr>
          <p:txBody>
            <a:bodyPr>
              <a:spAutoFit/>
            </a:bodyPr>
            <a:lstStyle/>
            <a:p>
              <a:pPr algn="ctr"/>
              <a:r>
                <a:rPr lang="en-GB" sz="1500" b="1">
                  <a:solidFill>
                    <a:srgbClr val="FFFFFF"/>
                  </a:solidFill>
                  <a:latin typeface="Bookman Old Style - 16"/>
                </a:rPr>
                <a:t>Pupil 4:  </a:t>
              </a:r>
            </a:p>
            <a:p>
              <a:pPr algn="ctr"/>
              <a:r>
                <a:rPr lang="en-GB" sz="1500" b="1">
                  <a:solidFill>
                    <a:srgbClr val="FFFFFF"/>
                  </a:solidFill>
                  <a:latin typeface="Bookman Old Style - 16"/>
                </a:rPr>
                <a:t>witness who is interviewed by the roving reporter</a:t>
              </a:r>
            </a:p>
          </p:txBody>
        </p:sp>
        <p:sp>
          <p:nvSpPr>
            <p:cNvPr id="45064" name="Text Box 8"/>
            <p:cNvSpPr txBox="1">
              <a:spLocks noChangeArrowheads="1"/>
            </p:cNvSpPr>
            <p:nvPr/>
          </p:nvSpPr>
          <p:spPr bwMode="auto">
            <a:xfrm>
              <a:off x="3240" y="2984"/>
              <a:ext cx="1664" cy="1066"/>
            </a:xfrm>
            <a:prstGeom prst="rect">
              <a:avLst/>
            </a:prstGeom>
            <a:noFill/>
            <a:ln w="9525">
              <a:noFill/>
              <a:miter lim="800000"/>
              <a:headEnd/>
              <a:tailEnd/>
            </a:ln>
            <a:effectLst/>
          </p:spPr>
          <p:txBody>
            <a:bodyPr>
              <a:spAutoFit/>
            </a:bodyPr>
            <a:lstStyle/>
            <a:p>
              <a:pPr algn="ctr"/>
              <a:r>
                <a:rPr lang="en-GB" sz="1500" b="1">
                  <a:solidFill>
                    <a:srgbClr val="FFFFFF"/>
                  </a:solidFill>
                  <a:latin typeface="Bookman Old Style - 16"/>
                </a:rPr>
                <a:t>Pupil 3: </a:t>
              </a:r>
            </a:p>
            <a:p>
              <a:pPr algn="ctr"/>
              <a:r>
                <a:rPr lang="en-GB" sz="1500" b="1">
                  <a:solidFill>
                    <a:srgbClr val="FFFFFF"/>
                  </a:solidFill>
                  <a:latin typeface="Bookman Old Style - 16"/>
                </a:rPr>
                <a:t>roving reporter; provides the details of the story while broadcasting from where the event is taking place</a:t>
              </a:r>
            </a:p>
          </p:txBody>
        </p:sp>
        <p:sp>
          <p:nvSpPr>
            <p:cNvPr id="45065" name="Text Box 9"/>
            <p:cNvSpPr txBox="1">
              <a:spLocks noChangeArrowheads="1"/>
            </p:cNvSpPr>
            <p:nvPr/>
          </p:nvSpPr>
          <p:spPr bwMode="auto">
            <a:xfrm>
              <a:off x="1680" y="2984"/>
              <a:ext cx="1472" cy="776"/>
            </a:xfrm>
            <a:prstGeom prst="rect">
              <a:avLst/>
            </a:prstGeom>
            <a:noFill/>
            <a:ln w="9525">
              <a:noFill/>
              <a:miter lim="800000"/>
              <a:headEnd/>
              <a:tailEnd/>
            </a:ln>
            <a:effectLst/>
          </p:spPr>
          <p:txBody>
            <a:bodyPr>
              <a:spAutoFit/>
            </a:bodyPr>
            <a:lstStyle/>
            <a:p>
              <a:pPr algn="ctr"/>
              <a:r>
                <a:rPr lang="en-GB" sz="1600" b="1">
                  <a:solidFill>
                    <a:srgbClr val="FFFFFF"/>
                  </a:solidFill>
                  <a:latin typeface="Bookman Old Style - 16"/>
                </a:rPr>
                <a:t>Pupil 2:  </a:t>
              </a:r>
            </a:p>
            <a:p>
              <a:pPr algn="ctr"/>
              <a:r>
                <a:rPr lang="en-GB" sz="1600" b="1">
                  <a:solidFill>
                    <a:srgbClr val="FFFFFF"/>
                  </a:solidFill>
                  <a:latin typeface="Bookman Old Style - 16"/>
                </a:rPr>
                <a:t>newsreader in the television studio; summarises the main news story</a:t>
              </a:r>
            </a:p>
          </p:txBody>
        </p:sp>
      </p:grpSp>
      <p:sp>
        <p:nvSpPr>
          <p:cNvPr id="45067" name="Freeform 11"/>
          <p:cNvSpPr>
            <a:spLocks/>
          </p:cNvSpPr>
          <p:nvPr/>
        </p:nvSpPr>
        <p:spPr bwMode="auto">
          <a:xfrm>
            <a:off x="1371600" y="177800"/>
            <a:ext cx="7065963" cy="1195388"/>
          </a:xfrm>
          <a:custGeom>
            <a:avLst/>
            <a:gdLst/>
            <a:ahLst/>
            <a:cxnLst>
              <a:cxn ang="0">
                <a:pos x="0" y="0"/>
              </a:cxn>
              <a:cxn ang="0">
                <a:pos x="4450" y="0"/>
              </a:cxn>
              <a:cxn ang="0">
                <a:pos x="4450" y="752"/>
              </a:cxn>
              <a:cxn ang="0">
                <a:pos x="0" y="752"/>
              </a:cxn>
              <a:cxn ang="0">
                <a:pos x="0" y="0"/>
              </a:cxn>
            </a:cxnLst>
            <a:rect l="0" t="0" r="r" b="b"/>
            <a:pathLst>
              <a:path w="4451" h="753">
                <a:moveTo>
                  <a:pt x="0" y="0"/>
                </a:moveTo>
                <a:lnTo>
                  <a:pt x="4450" y="0"/>
                </a:lnTo>
                <a:lnTo>
                  <a:pt x="4450" y="752"/>
                </a:lnTo>
                <a:lnTo>
                  <a:pt x="0" y="752"/>
                </a:lnTo>
                <a:lnTo>
                  <a:pt x="0" y="0"/>
                </a:lnTo>
                <a:close/>
              </a:path>
            </a:pathLst>
          </a:custGeom>
          <a:solidFill>
            <a:srgbClr val="FF00FF"/>
          </a:solidFill>
          <a:ln w="76200" cap="flat">
            <a:solidFill>
              <a:srgbClr val="FFFFFF"/>
            </a:solidFill>
            <a:prstDash val="solid"/>
            <a:round/>
            <a:headEnd/>
            <a:tailEnd/>
          </a:ln>
          <a:effectLst/>
        </p:spPr>
        <p:txBody>
          <a:bodyPr wrap="none" anchor="ctr"/>
          <a:lstStyle/>
          <a:p>
            <a:endParaRPr lang="en-US"/>
          </a:p>
        </p:txBody>
      </p:sp>
      <p:sp>
        <p:nvSpPr>
          <p:cNvPr id="45068" name="Text Box 12"/>
          <p:cNvSpPr txBox="1">
            <a:spLocks noChangeArrowheads="1"/>
          </p:cNvSpPr>
          <p:nvPr/>
        </p:nvSpPr>
        <p:spPr bwMode="auto">
          <a:xfrm>
            <a:off x="1587500" y="228600"/>
            <a:ext cx="7137400" cy="1103313"/>
          </a:xfrm>
          <a:prstGeom prst="rect">
            <a:avLst/>
          </a:prstGeom>
          <a:noFill/>
          <a:ln w="9525">
            <a:noFill/>
            <a:miter lim="800000"/>
            <a:headEnd/>
            <a:tailEnd/>
          </a:ln>
          <a:effectLst/>
        </p:spPr>
        <p:txBody>
          <a:bodyPr>
            <a:spAutoFit/>
          </a:bodyPr>
          <a:lstStyle/>
          <a:p>
            <a:r>
              <a:rPr lang="en-GB" sz="5700" b="1">
                <a:solidFill>
                  <a:srgbClr val="FFFFFF"/>
                </a:solidFill>
                <a:latin typeface="Bookman Old Style - 16"/>
              </a:rPr>
              <a:t>Roving Reporter</a:t>
            </a:r>
          </a:p>
        </p:txBody>
      </p:sp>
      <p:sp>
        <p:nvSpPr>
          <p:cNvPr id="45069" name="Text Box 13"/>
          <p:cNvSpPr txBox="1">
            <a:spLocks noChangeArrowheads="1"/>
          </p:cNvSpPr>
          <p:nvPr/>
        </p:nvSpPr>
        <p:spPr bwMode="auto">
          <a:xfrm>
            <a:off x="0" y="1625600"/>
            <a:ext cx="10642600" cy="584200"/>
          </a:xfrm>
          <a:prstGeom prst="rect">
            <a:avLst/>
          </a:prstGeom>
          <a:noFill/>
          <a:ln w="9525">
            <a:noFill/>
            <a:miter lim="800000"/>
            <a:headEnd/>
            <a:tailEnd/>
          </a:ln>
          <a:effectLst/>
        </p:spPr>
        <p:txBody>
          <a:bodyPr>
            <a:spAutoFit/>
          </a:bodyPr>
          <a:lstStyle/>
          <a:p>
            <a:pPr algn="ctr"/>
            <a:r>
              <a:rPr lang="en-GB" sz="2100">
                <a:solidFill>
                  <a:srgbClr val="000000"/>
                </a:solidFill>
                <a:latin typeface="Bookman Old Style - 16"/>
              </a:rPr>
              <a:t>In your groups you will be recreating a TV news broadcast for ............</a:t>
            </a:r>
          </a:p>
          <a:p>
            <a:pPr algn="ctr"/>
            <a:r>
              <a:rPr lang="en-GB" sz="2100">
                <a:solidFill>
                  <a:srgbClr val="000000"/>
                </a:solidFill>
                <a:latin typeface="Bookman Old Style - 16"/>
              </a:rPr>
              <a:t>(</a:t>
            </a:r>
            <a:r>
              <a:rPr lang="en-GB" sz="1300">
                <a:solidFill>
                  <a:srgbClr val="000000"/>
                </a:solidFill>
                <a:latin typeface="Bookman Old Style - 10"/>
              </a:rPr>
              <a:t>eg water cycle, battle of Hastings, etc)</a:t>
            </a:r>
          </a:p>
        </p:txBody>
      </p:sp>
      <p:pic>
        <p:nvPicPr>
          <p:cNvPr id="45070" name="Picture 14" descr="wideshot[1]"/>
          <p:cNvPicPr>
            <a:picLocks noChangeAspect="1" noChangeArrowheads="1"/>
          </p:cNvPicPr>
          <p:nvPr/>
        </p:nvPicPr>
        <p:blipFill>
          <a:blip r:embed="rId2" cstate="print"/>
          <a:srcRect/>
          <a:stretch>
            <a:fillRect/>
          </a:stretch>
        </p:blipFill>
        <p:spPr bwMode="auto">
          <a:xfrm>
            <a:off x="723900" y="2311400"/>
            <a:ext cx="2701925" cy="1835150"/>
          </a:xfrm>
          <a:prstGeom prst="rect">
            <a:avLst/>
          </a:prstGeom>
          <a:noFill/>
          <a:ln w="9525">
            <a:noFill/>
            <a:miter lim="800000"/>
            <a:headEnd/>
            <a:tailEnd/>
          </a:ln>
          <a:effectLst/>
        </p:spPr>
      </p:pic>
      <p:pic>
        <p:nvPicPr>
          <p:cNvPr id="45071" name="Picture 15" descr="on-the-air-sign[1]"/>
          <p:cNvPicPr>
            <a:picLocks noChangeAspect="1" noChangeArrowheads="1"/>
          </p:cNvPicPr>
          <p:nvPr/>
        </p:nvPicPr>
        <p:blipFill>
          <a:blip r:embed="rId3" cstate="print"/>
          <a:srcRect/>
          <a:stretch>
            <a:fillRect/>
          </a:stretch>
        </p:blipFill>
        <p:spPr bwMode="auto">
          <a:xfrm rot="20140800">
            <a:off x="3795713" y="2725738"/>
            <a:ext cx="2268537" cy="993775"/>
          </a:xfrm>
          <a:prstGeom prst="rect">
            <a:avLst/>
          </a:prstGeom>
          <a:noFill/>
          <a:ln w="9525">
            <a:noFill/>
            <a:miter lim="800000"/>
            <a:headEnd/>
            <a:tailEnd/>
          </a:ln>
          <a:effectLst/>
        </p:spPr>
      </p:pic>
      <p:pic>
        <p:nvPicPr>
          <p:cNvPr id="45072" name="Picture 16" descr="1626244637_4778b048d7[1]"/>
          <p:cNvPicPr>
            <a:picLocks noChangeAspect="1" noChangeArrowheads="1"/>
          </p:cNvPicPr>
          <p:nvPr/>
        </p:nvPicPr>
        <p:blipFill>
          <a:blip r:embed="rId4" cstate="print"/>
          <a:srcRect/>
          <a:stretch>
            <a:fillRect/>
          </a:stretch>
        </p:blipFill>
        <p:spPr bwMode="auto">
          <a:xfrm>
            <a:off x="6578600" y="2305050"/>
            <a:ext cx="2476500" cy="1863725"/>
          </a:xfrm>
          <a:prstGeom prst="rect">
            <a:avLst/>
          </a:prstGeom>
          <a:noFill/>
          <a:ln w="9525">
            <a:noFill/>
            <a:miter lim="800000"/>
            <a:headEnd/>
            <a:tailEnd/>
          </a:ln>
          <a:effec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46082" name="Freeform 2"/>
          <p:cNvSpPr>
            <a:spLocks/>
          </p:cNvSpPr>
          <p:nvPr/>
        </p:nvSpPr>
        <p:spPr bwMode="auto">
          <a:xfrm>
            <a:off x="546100" y="88900"/>
            <a:ext cx="9159875" cy="1095375"/>
          </a:xfrm>
          <a:custGeom>
            <a:avLst/>
            <a:gdLst/>
            <a:ahLst/>
            <a:cxnLst>
              <a:cxn ang="0">
                <a:pos x="0" y="0"/>
              </a:cxn>
              <a:cxn ang="0">
                <a:pos x="5769" y="0"/>
              </a:cxn>
              <a:cxn ang="0">
                <a:pos x="5769" y="689"/>
              </a:cxn>
              <a:cxn ang="0">
                <a:pos x="0" y="689"/>
              </a:cxn>
              <a:cxn ang="0">
                <a:pos x="0" y="0"/>
              </a:cxn>
            </a:cxnLst>
            <a:rect l="0" t="0" r="r" b="b"/>
            <a:pathLst>
              <a:path w="5770" h="690">
                <a:moveTo>
                  <a:pt x="0" y="0"/>
                </a:moveTo>
                <a:lnTo>
                  <a:pt x="5769" y="0"/>
                </a:lnTo>
                <a:lnTo>
                  <a:pt x="5769" y="689"/>
                </a:lnTo>
                <a:lnTo>
                  <a:pt x="0" y="689"/>
                </a:lnTo>
                <a:lnTo>
                  <a:pt x="0" y="0"/>
                </a:lnTo>
                <a:close/>
              </a:path>
            </a:pathLst>
          </a:custGeom>
          <a:solidFill>
            <a:srgbClr val="FF0000"/>
          </a:solidFill>
          <a:ln w="76200" cap="flat">
            <a:solidFill>
              <a:srgbClr val="000000"/>
            </a:solidFill>
            <a:prstDash val="solid"/>
            <a:round/>
            <a:headEnd/>
            <a:tailEnd/>
          </a:ln>
          <a:effectLst/>
        </p:spPr>
        <p:txBody>
          <a:bodyPr wrap="none" anchor="ctr"/>
          <a:lstStyle/>
          <a:p>
            <a:endParaRPr lang="en-US"/>
          </a:p>
        </p:txBody>
      </p:sp>
      <p:sp>
        <p:nvSpPr>
          <p:cNvPr id="46083" name="Oval 3"/>
          <p:cNvSpPr>
            <a:spLocks noChangeArrowheads="1"/>
          </p:cNvSpPr>
          <p:nvPr/>
        </p:nvSpPr>
        <p:spPr bwMode="auto">
          <a:xfrm>
            <a:off x="254000" y="1765300"/>
            <a:ext cx="4216400" cy="3390900"/>
          </a:xfrm>
          <a:prstGeom prst="ellipse">
            <a:avLst/>
          </a:prstGeom>
          <a:solidFill>
            <a:srgbClr val="FF0000"/>
          </a:solidFill>
          <a:ln w="38100">
            <a:solidFill>
              <a:srgbClr val="000000"/>
            </a:solidFill>
            <a:round/>
            <a:headEnd/>
            <a:tailEnd/>
          </a:ln>
          <a:effectLst/>
        </p:spPr>
        <p:txBody>
          <a:bodyPr wrap="none" anchor="ctr"/>
          <a:lstStyle/>
          <a:p>
            <a:endParaRPr lang="en-US"/>
          </a:p>
        </p:txBody>
      </p:sp>
      <p:sp>
        <p:nvSpPr>
          <p:cNvPr id="46084" name="Freeform 4"/>
          <p:cNvSpPr>
            <a:spLocks/>
          </p:cNvSpPr>
          <p:nvPr/>
        </p:nvSpPr>
        <p:spPr bwMode="auto">
          <a:xfrm rot="20126400">
            <a:off x="4356100" y="3416300"/>
            <a:ext cx="4646613" cy="3360738"/>
          </a:xfrm>
          <a:custGeom>
            <a:avLst/>
            <a:gdLst/>
            <a:ahLst/>
            <a:cxnLst>
              <a:cxn ang="0">
                <a:pos x="1463" y="0"/>
              </a:cxn>
              <a:cxn ang="0">
                <a:pos x="1820" y="805"/>
              </a:cxn>
              <a:cxn ang="0">
                <a:pos x="2926" y="805"/>
              </a:cxn>
              <a:cxn ang="0">
                <a:pos x="2041" y="1311"/>
              </a:cxn>
              <a:cxn ang="0">
                <a:pos x="2360" y="2116"/>
              </a:cxn>
              <a:cxn ang="0">
                <a:pos x="1463" y="1639"/>
              </a:cxn>
              <a:cxn ang="0">
                <a:pos x="566" y="2116"/>
              </a:cxn>
              <a:cxn ang="0">
                <a:pos x="885" y="1311"/>
              </a:cxn>
              <a:cxn ang="0">
                <a:pos x="0" y="805"/>
              </a:cxn>
              <a:cxn ang="0">
                <a:pos x="1106" y="805"/>
              </a:cxn>
              <a:cxn ang="0">
                <a:pos x="1463" y="0"/>
              </a:cxn>
            </a:cxnLst>
            <a:rect l="0" t="0" r="r" b="b"/>
            <a:pathLst>
              <a:path w="2927" h="2117">
                <a:moveTo>
                  <a:pt x="1463" y="0"/>
                </a:moveTo>
                <a:lnTo>
                  <a:pt x="1820" y="805"/>
                </a:lnTo>
                <a:lnTo>
                  <a:pt x="2926" y="805"/>
                </a:lnTo>
                <a:lnTo>
                  <a:pt x="2041" y="1311"/>
                </a:lnTo>
                <a:lnTo>
                  <a:pt x="2360" y="2116"/>
                </a:lnTo>
                <a:lnTo>
                  <a:pt x="1463" y="1639"/>
                </a:lnTo>
                <a:lnTo>
                  <a:pt x="566" y="2116"/>
                </a:lnTo>
                <a:lnTo>
                  <a:pt x="885" y="1311"/>
                </a:lnTo>
                <a:lnTo>
                  <a:pt x="0" y="805"/>
                </a:lnTo>
                <a:lnTo>
                  <a:pt x="1106" y="805"/>
                </a:lnTo>
                <a:lnTo>
                  <a:pt x="1463" y="0"/>
                </a:lnTo>
                <a:close/>
              </a:path>
            </a:pathLst>
          </a:custGeom>
          <a:solidFill>
            <a:srgbClr val="FF0000"/>
          </a:solidFill>
          <a:ln w="38100" cap="flat">
            <a:solidFill>
              <a:srgbClr val="000000"/>
            </a:solidFill>
            <a:prstDash val="solid"/>
            <a:round/>
            <a:headEnd/>
            <a:tailEnd/>
          </a:ln>
          <a:effectLst/>
        </p:spPr>
        <p:txBody>
          <a:bodyPr wrap="none" anchor="ctr"/>
          <a:lstStyle/>
          <a:p>
            <a:endParaRPr lang="en-US"/>
          </a:p>
        </p:txBody>
      </p:sp>
      <p:sp>
        <p:nvSpPr>
          <p:cNvPr id="46085" name="Text Box 5"/>
          <p:cNvSpPr txBox="1">
            <a:spLocks noChangeArrowheads="1"/>
          </p:cNvSpPr>
          <p:nvPr/>
        </p:nvSpPr>
        <p:spPr bwMode="auto">
          <a:xfrm>
            <a:off x="939800" y="215900"/>
            <a:ext cx="8864600" cy="1022350"/>
          </a:xfrm>
          <a:prstGeom prst="rect">
            <a:avLst/>
          </a:prstGeom>
          <a:noFill/>
          <a:ln w="9525">
            <a:noFill/>
            <a:miter lim="800000"/>
            <a:headEnd/>
            <a:tailEnd/>
          </a:ln>
          <a:effectLst/>
        </p:spPr>
        <p:txBody>
          <a:bodyPr>
            <a:spAutoFit/>
          </a:bodyPr>
          <a:lstStyle/>
          <a:p>
            <a:r>
              <a:rPr lang="en-GB" sz="5300" b="1">
                <a:solidFill>
                  <a:srgbClr val="FFFFFF"/>
                </a:solidFill>
                <a:latin typeface="Bookman Old Style - 16"/>
              </a:rPr>
              <a:t>Ready...Steady...Teach!</a:t>
            </a:r>
          </a:p>
        </p:txBody>
      </p:sp>
      <p:sp>
        <p:nvSpPr>
          <p:cNvPr id="46086" name="Text Box 6"/>
          <p:cNvSpPr txBox="1">
            <a:spLocks noChangeArrowheads="1"/>
          </p:cNvSpPr>
          <p:nvPr/>
        </p:nvSpPr>
        <p:spPr bwMode="auto">
          <a:xfrm>
            <a:off x="4889500" y="1384300"/>
            <a:ext cx="4648200" cy="2420938"/>
          </a:xfrm>
          <a:prstGeom prst="rect">
            <a:avLst/>
          </a:prstGeom>
          <a:noFill/>
          <a:ln w="9525">
            <a:noFill/>
            <a:miter lim="800000"/>
            <a:headEnd/>
            <a:tailEnd/>
          </a:ln>
          <a:effectLst/>
        </p:spPr>
        <p:txBody>
          <a:bodyPr>
            <a:spAutoFit/>
          </a:bodyPr>
          <a:lstStyle/>
          <a:p>
            <a:pPr algn="ctr"/>
            <a:r>
              <a:rPr lang="en-GB" sz="2500" b="1">
                <a:solidFill>
                  <a:srgbClr val="000000"/>
                </a:solidFill>
                <a:latin typeface="Bookman Old Style - 16"/>
              </a:rPr>
              <a:t>You will each be given a bag of "goodies" to help you teach your given topic.  You have 5 minutes to plan the activity. </a:t>
            </a:r>
          </a:p>
        </p:txBody>
      </p:sp>
      <p:pic>
        <p:nvPicPr>
          <p:cNvPr id="46087" name="Picture 7" descr="Patrick-Barkham-and-pupil-001[1]"/>
          <p:cNvPicPr>
            <a:picLocks noChangeAspect="1" noChangeArrowheads="1"/>
          </p:cNvPicPr>
          <p:nvPr/>
        </p:nvPicPr>
        <p:blipFill>
          <a:blip r:embed="rId4" cstate="print"/>
          <a:srcRect/>
          <a:stretch>
            <a:fillRect/>
          </a:stretch>
        </p:blipFill>
        <p:spPr bwMode="auto">
          <a:xfrm>
            <a:off x="609600" y="1892300"/>
            <a:ext cx="3557588" cy="2960688"/>
          </a:xfrm>
          <a:prstGeom prst="rect">
            <a:avLst/>
          </a:prstGeom>
          <a:noFill/>
          <a:ln w="9525">
            <a:noFill/>
            <a:miter lim="800000"/>
            <a:headEnd/>
            <a:tailEnd/>
          </a:ln>
          <a:effectLst/>
        </p:spPr>
      </p:pic>
    </p:spTree>
    <p:controls>
      <p:control spid="46088" name="ShockwaveFlash1" r:id="rId2" imgW="2314286" imgH="2413355"/>
    </p:controls>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C0CB"/>
        </a:solidFill>
        <a:effectLst/>
      </p:bgPr>
    </p:bg>
    <p:spTree>
      <p:nvGrpSpPr>
        <p:cNvPr id="1" name=""/>
        <p:cNvGrpSpPr/>
        <p:nvPr/>
      </p:nvGrpSpPr>
      <p:grpSpPr>
        <a:xfrm>
          <a:off x="0" y="0"/>
          <a:ext cx="0" cy="0"/>
          <a:chOff x="0" y="0"/>
          <a:chExt cx="0" cy="0"/>
        </a:xfrm>
      </p:grpSpPr>
      <p:sp>
        <p:nvSpPr>
          <p:cNvPr id="47106" name="Freeform 2"/>
          <p:cNvSpPr>
            <a:spLocks/>
          </p:cNvSpPr>
          <p:nvPr/>
        </p:nvSpPr>
        <p:spPr bwMode="auto">
          <a:xfrm>
            <a:off x="5486400" y="304800"/>
            <a:ext cx="3811588" cy="3408363"/>
          </a:xfrm>
          <a:custGeom>
            <a:avLst/>
            <a:gdLst/>
            <a:ahLst/>
            <a:cxnLst>
              <a:cxn ang="0">
                <a:pos x="0" y="0"/>
              </a:cxn>
              <a:cxn ang="0">
                <a:pos x="2400" y="0"/>
              </a:cxn>
              <a:cxn ang="0">
                <a:pos x="2400" y="2146"/>
              </a:cxn>
              <a:cxn ang="0">
                <a:pos x="0" y="2146"/>
              </a:cxn>
              <a:cxn ang="0">
                <a:pos x="0" y="0"/>
              </a:cxn>
            </a:cxnLst>
            <a:rect l="0" t="0" r="r" b="b"/>
            <a:pathLst>
              <a:path w="2401" h="2147">
                <a:moveTo>
                  <a:pt x="0" y="0"/>
                </a:moveTo>
                <a:lnTo>
                  <a:pt x="2400" y="0"/>
                </a:lnTo>
                <a:lnTo>
                  <a:pt x="2400" y="2146"/>
                </a:lnTo>
                <a:lnTo>
                  <a:pt x="0" y="2146"/>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47107" name="Freeform 3"/>
          <p:cNvSpPr>
            <a:spLocks/>
          </p:cNvSpPr>
          <p:nvPr/>
        </p:nvSpPr>
        <p:spPr bwMode="auto">
          <a:xfrm>
            <a:off x="4826000" y="4686300"/>
            <a:ext cx="4792663" cy="1385888"/>
          </a:xfrm>
          <a:custGeom>
            <a:avLst/>
            <a:gdLst/>
            <a:ahLst/>
            <a:cxnLst>
              <a:cxn ang="0">
                <a:pos x="0" y="0"/>
              </a:cxn>
              <a:cxn ang="0">
                <a:pos x="3018" y="0"/>
              </a:cxn>
              <a:cxn ang="0">
                <a:pos x="3018" y="872"/>
              </a:cxn>
              <a:cxn ang="0">
                <a:pos x="0" y="872"/>
              </a:cxn>
              <a:cxn ang="0">
                <a:pos x="0" y="0"/>
              </a:cxn>
            </a:cxnLst>
            <a:rect l="0" t="0" r="r" b="b"/>
            <a:pathLst>
              <a:path w="3019" h="873">
                <a:moveTo>
                  <a:pt x="0" y="0"/>
                </a:moveTo>
                <a:lnTo>
                  <a:pt x="3018" y="0"/>
                </a:lnTo>
                <a:lnTo>
                  <a:pt x="3018" y="872"/>
                </a:lnTo>
                <a:lnTo>
                  <a:pt x="0" y="872"/>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47108" name="Freeform 4"/>
          <p:cNvSpPr>
            <a:spLocks/>
          </p:cNvSpPr>
          <p:nvPr/>
        </p:nvSpPr>
        <p:spPr bwMode="auto">
          <a:xfrm>
            <a:off x="342900" y="4648200"/>
            <a:ext cx="4257675" cy="1450975"/>
          </a:xfrm>
          <a:custGeom>
            <a:avLst/>
            <a:gdLst/>
            <a:ahLst/>
            <a:cxnLst>
              <a:cxn ang="0">
                <a:pos x="0" y="0"/>
              </a:cxn>
              <a:cxn ang="0">
                <a:pos x="2681" y="0"/>
              </a:cxn>
              <a:cxn ang="0">
                <a:pos x="2681" y="913"/>
              </a:cxn>
              <a:cxn ang="0">
                <a:pos x="0" y="913"/>
              </a:cxn>
              <a:cxn ang="0">
                <a:pos x="0" y="0"/>
              </a:cxn>
            </a:cxnLst>
            <a:rect l="0" t="0" r="r" b="b"/>
            <a:pathLst>
              <a:path w="2682" h="914">
                <a:moveTo>
                  <a:pt x="0" y="0"/>
                </a:moveTo>
                <a:lnTo>
                  <a:pt x="2681" y="0"/>
                </a:lnTo>
                <a:lnTo>
                  <a:pt x="2681" y="913"/>
                </a:lnTo>
                <a:lnTo>
                  <a:pt x="0" y="913"/>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47109" name="Text Box 5"/>
          <p:cNvSpPr txBox="1">
            <a:spLocks noChangeArrowheads="1"/>
          </p:cNvSpPr>
          <p:nvPr/>
        </p:nvSpPr>
        <p:spPr bwMode="auto">
          <a:xfrm>
            <a:off x="5295900" y="2857500"/>
            <a:ext cx="330200" cy="547688"/>
          </a:xfrm>
          <a:prstGeom prst="rect">
            <a:avLst/>
          </a:prstGeom>
          <a:noFill/>
          <a:ln w="9525">
            <a:noFill/>
            <a:miter lim="800000"/>
            <a:headEnd/>
            <a:tailEnd/>
          </a:ln>
          <a:effectLst/>
        </p:spPr>
        <p:txBody>
          <a:bodyPr>
            <a:spAutoFit/>
          </a:bodyPr>
          <a:lstStyle/>
          <a:p>
            <a:endParaRPr lang="en-GB"/>
          </a:p>
          <a:p>
            <a:endParaRPr lang="en-GB"/>
          </a:p>
        </p:txBody>
      </p:sp>
      <p:pic>
        <p:nvPicPr>
          <p:cNvPr id="47110" name="Picture 6" descr="clipboard(18)"/>
          <p:cNvPicPr>
            <a:picLocks noChangeAspect="1" noChangeArrowheads="1"/>
          </p:cNvPicPr>
          <p:nvPr/>
        </p:nvPicPr>
        <p:blipFill>
          <a:blip r:embed="rId2" cstate="print"/>
          <a:srcRect/>
          <a:stretch>
            <a:fillRect/>
          </a:stretch>
        </p:blipFill>
        <p:spPr bwMode="auto">
          <a:xfrm>
            <a:off x="177800" y="152400"/>
            <a:ext cx="5056188" cy="3582988"/>
          </a:xfrm>
          <a:prstGeom prst="rect">
            <a:avLst/>
          </a:prstGeom>
          <a:noFill/>
          <a:ln w="9525">
            <a:noFill/>
            <a:miter lim="800000"/>
            <a:headEnd/>
            <a:tailEnd/>
          </a:ln>
          <a:effectLst/>
        </p:spPr>
      </p:pic>
      <p:sp>
        <p:nvSpPr>
          <p:cNvPr id="47111" name="Text Box 7"/>
          <p:cNvSpPr txBox="1">
            <a:spLocks noChangeArrowheads="1"/>
          </p:cNvSpPr>
          <p:nvPr/>
        </p:nvSpPr>
        <p:spPr bwMode="auto">
          <a:xfrm>
            <a:off x="469900" y="4762500"/>
            <a:ext cx="4064000" cy="1282700"/>
          </a:xfrm>
          <a:prstGeom prst="rect">
            <a:avLst/>
          </a:prstGeom>
          <a:noFill/>
          <a:ln w="9525">
            <a:noFill/>
            <a:miter lim="800000"/>
            <a:headEnd/>
            <a:tailEnd/>
          </a:ln>
          <a:effectLst/>
        </p:spPr>
        <p:txBody>
          <a:bodyPr>
            <a:spAutoFit/>
          </a:bodyPr>
          <a:lstStyle/>
          <a:p>
            <a:r>
              <a:rPr lang="en-GB" sz="1600">
                <a:solidFill>
                  <a:srgbClr val="0000FF"/>
                </a:solidFill>
                <a:latin typeface="Tahoma - 16"/>
              </a:rPr>
              <a:t>Pupil 1: you will have the questions with the answers on the back.  Ask each one without giving clues.  Only give clues when it is clear pupil 2 cannot give you a full answer.</a:t>
            </a:r>
          </a:p>
        </p:txBody>
      </p:sp>
      <p:sp>
        <p:nvSpPr>
          <p:cNvPr id="47112" name="Text Box 8"/>
          <p:cNvSpPr txBox="1">
            <a:spLocks noChangeArrowheads="1"/>
          </p:cNvSpPr>
          <p:nvPr/>
        </p:nvSpPr>
        <p:spPr bwMode="auto">
          <a:xfrm>
            <a:off x="4953000" y="4826000"/>
            <a:ext cx="4597400" cy="792163"/>
          </a:xfrm>
          <a:prstGeom prst="rect">
            <a:avLst/>
          </a:prstGeom>
          <a:noFill/>
          <a:ln w="9525">
            <a:noFill/>
            <a:miter lim="800000"/>
            <a:headEnd/>
            <a:tailEnd/>
          </a:ln>
          <a:effectLst/>
        </p:spPr>
        <p:txBody>
          <a:bodyPr>
            <a:spAutoFit/>
          </a:bodyPr>
          <a:lstStyle/>
          <a:p>
            <a:r>
              <a:rPr lang="en-GB" sz="1600">
                <a:solidFill>
                  <a:srgbClr val="0000FF"/>
                </a:solidFill>
                <a:latin typeface="Tahoma - 16"/>
              </a:rPr>
              <a:t>Pupil 2:  you will answer the questions in full.  If you cannot answer a question, you can ask for a clue.</a:t>
            </a:r>
          </a:p>
        </p:txBody>
      </p:sp>
      <p:sp>
        <p:nvSpPr>
          <p:cNvPr id="47113" name="Text Box 9"/>
          <p:cNvSpPr txBox="1">
            <a:spLocks noChangeArrowheads="1"/>
          </p:cNvSpPr>
          <p:nvPr/>
        </p:nvSpPr>
        <p:spPr bwMode="auto">
          <a:xfrm>
            <a:off x="1727200" y="4051300"/>
            <a:ext cx="1778000" cy="677863"/>
          </a:xfrm>
          <a:prstGeom prst="rect">
            <a:avLst/>
          </a:prstGeom>
          <a:noFill/>
          <a:ln w="9525">
            <a:noFill/>
            <a:miter lim="800000"/>
            <a:headEnd/>
            <a:tailEnd/>
          </a:ln>
          <a:effectLst/>
        </p:spPr>
        <p:txBody>
          <a:bodyPr>
            <a:spAutoFit/>
          </a:bodyPr>
          <a:lstStyle/>
          <a:p>
            <a:r>
              <a:rPr lang="en-GB" sz="3500">
                <a:solidFill>
                  <a:srgbClr val="0000FF"/>
                </a:solidFill>
                <a:latin typeface="Tahoma - 16"/>
              </a:rPr>
              <a:t>Coach</a:t>
            </a:r>
          </a:p>
        </p:txBody>
      </p:sp>
      <p:sp>
        <p:nvSpPr>
          <p:cNvPr id="47114" name="Text Box 10"/>
          <p:cNvSpPr txBox="1">
            <a:spLocks noChangeArrowheads="1"/>
          </p:cNvSpPr>
          <p:nvPr/>
        </p:nvSpPr>
        <p:spPr bwMode="auto">
          <a:xfrm>
            <a:off x="6540500" y="4064000"/>
            <a:ext cx="1778000" cy="687388"/>
          </a:xfrm>
          <a:prstGeom prst="rect">
            <a:avLst/>
          </a:prstGeom>
          <a:noFill/>
          <a:ln w="9525">
            <a:noFill/>
            <a:miter lim="800000"/>
            <a:headEnd/>
            <a:tailEnd/>
          </a:ln>
          <a:effectLst/>
        </p:spPr>
        <p:txBody>
          <a:bodyPr>
            <a:spAutoFit/>
          </a:bodyPr>
          <a:lstStyle/>
          <a:p>
            <a:r>
              <a:rPr lang="en-GB" sz="3600">
                <a:solidFill>
                  <a:srgbClr val="0000FF"/>
                </a:solidFill>
                <a:latin typeface="Tahoma - 16"/>
              </a:rPr>
              <a:t>Player</a:t>
            </a:r>
          </a:p>
        </p:txBody>
      </p:sp>
      <p:sp>
        <p:nvSpPr>
          <p:cNvPr id="47115" name="Text Box 11"/>
          <p:cNvSpPr txBox="1">
            <a:spLocks noChangeArrowheads="1"/>
          </p:cNvSpPr>
          <p:nvPr/>
        </p:nvSpPr>
        <p:spPr bwMode="auto">
          <a:xfrm>
            <a:off x="5638800" y="419100"/>
            <a:ext cx="3403600" cy="2968625"/>
          </a:xfrm>
          <a:prstGeom prst="rect">
            <a:avLst/>
          </a:prstGeom>
          <a:noFill/>
          <a:ln w="9525">
            <a:noFill/>
            <a:miter lim="800000"/>
            <a:headEnd/>
            <a:tailEnd/>
          </a:ln>
          <a:effectLst/>
        </p:spPr>
        <p:txBody>
          <a:bodyPr>
            <a:spAutoFit/>
          </a:bodyPr>
          <a:lstStyle/>
          <a:p>
            <a:r>
              <a:rPr lang="en-GB" sz="1500">
                <a:solidFill>
                  <a:srgbClr val="0000FF"/>
                </a:solidFill>
                <a:latin typeface="Tahoma - 16"/>
              </a:rPr>
              <a:t>Each one of you must write down 5 questions related to what you have learnt today.  Each question must start with a different question word:</a:t>
            </a:r>
          </a:p>
          <a:p>
            <a:endParaRPr lang="en-GB" sz="1500">
              <a:solidFill>
                <a:srgbClr val="0000FF"/>
              </a:solidFill>
              <a:latin typeface="Tahoma - 16"/>
            </a:endParaRPr>
          </a:p>
          <a:p>
            <a:r>
              <a:rPr lang="en-GB" sz="1500">
                <a:solidFill>
                  <a:srgbClr val="0000FF"/>
                </a:solidFill>
                <a:latin typeface="Tahoma - 16"/>
              </a:rPr>
              <a:t>What</a:t>
            </a:r>
          </a:p>
          <a:p>
            <a:r>
              <a:rPr lang="en-GB" sz="1500">
                <a:solidFill>
                  <a:srgbClr val="0000FF"/>
                </a:solidFill>
                <a:latin typeface="Tahoma - 16"/>
              </a:rPr>
              <a:t>Who</a:t>
            </a:r>
          </a:p>
          <a:p>
            <a:r>
              <a:rPr lang="en-GB" sz="1500">
                <a:solidFill>
                  <a:srgbClr val="0000FF"/>
                </a:solidFill>
                <a:latin typeface="Tahoma - 16"/>
              </a:rPr>
              <a:t>When</a:t>
            </a:r>
          </a:p>
          <a:p>
            <a:r>
              <a:rPr lang="en-GB" sz="1500">
                <a:solidFill>
                  <a:srgbClr val="0000FF"/>
                </a:solidFill>
                <a:latin typeface="Tahoma - 16"/>
              </a:rPr>
              <a:t>Where</a:t>
            </a:r>
          </a:p>
          <a:p>
            <a:r>
              <a:rPr lang="en-GB" sz="1500">
                <a:solidFill>
                  <a:srgbClr val="0000FF"/>
                </a:solidFill>
                <a:latin typeface="Tahoma - 16"/>
              </a:rPr>
              <a:t>Why</a:t>
            </a:r>
          </a:p>
          <a:p>
            <a:r>
              <a:rPr lang="en-GB" sz="1500">
                <a:solidFill>
                  <a:srgbClr val="0000FF"/>
                </a:solidFill>
                <a:latin typeface="Tahoma - 16"/>
              </a:rPr>
              <a:t>How</a:t>
            </a:r>
          </a:p>
          <a:p>
            <a:r>
              <a:rPr lang="en-GB" sz="1500">
                <a:solidFill>
                  <a:srgbClr val="0000FF"/>
                </a:solidFill>
                <a:latin typeface="Tahoma - 16"/>
              </a:rPr>
              <a:t>What would happen if....</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C0CB"/>
        </a:solidFill>
        <a:effectLst/>
      </p:bgPr>
    </p:bg>
    <p:spTree>
      <p:nvGrpSpPr>
        <p:cNvPr id="1" name=""/>
        <p:cNvGrpSpPr/>
        <p:nvPr/>
      </p:nvGrpSpPr>
      <p:grpSpPr>
        <a:xfrm>
          <a:off x="0" y="0"/>
          <a:ext cx="0" cy="0"/>
          <a:chOff x="0" y="0"/>
          <a:chExt cx="0" cy="0"/>
        </a:xfrm>
      </p:grpSpPr>
      <p:sp>
        <p:nvSpPr>
          <p:cNvPr id="48130" name="Freeform 2"/>
          <p:cNvSpPr>
            <a:spLocks/>
          </p:cNvSpPr>
          <p:nvPr/>
        </p:nvSpPr>
        <p:spPr bwMode="auto">
          <a:xfrm>
            <a:off x="5207000" y="3238500"/>
            <a:ext cx="4778375" cy="2225675"/>
          </a:xfrm>
          <a:custGeom>
            <a:avLst/>
            <a:gdLst/>
            <a:ahLst/>
            <a:cxnLst>
              <a:cxn ang="0">
                <a:pos x="0" y="0"/>
              </a:cxn>
              <a:cxn ang="0">
                <a:pos x="3009" y="0"/>
              </a:cxn>
              <a:cxn ang="0">
                <a:pos x="3009" y="1401"/>
              </a:cxn>
              <a:cxn ang="0">
                <a:pos x="0" y="1401"/>
              </a:cxn>
              <a:cxn ang="0">
                <a:pos x="0" y="0"/>
              </a:cxn>
            </a:cxnLst>
            <a:rect l="0" t="0" r="r" b="b"/>
            <a:pathLst>
              <a:path w="3010" h="1402">
                <a:moveTo>
                  <a:pt x="0" y="0"/>
                </a:moveTo>
                <a:lnTo>
                  <a:pt x="3009" y="0"/>
                </a:lnTo>
                <a:lnTo>
                  <a:pt x="3009" y="1401"/>
                </a:lnTo>
                <a:lnTo>
                  <a:pt x="0" y="1401"/>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48131" name="Freeform 3"/>
          <p:cNvSpPr>
            <a:spLocks/>
          </p:cNvSpPr>
          <p:nvPr/>
        </p:nvSpPr>
        <p:spPr bwMode="auto">
          <a:xfrm>
            <a:off x="5232400" y="406400"/>
            <a:ext cx="4473575" cy="1285875"/>
          </a:xfrm>
          <a:custGeom>
            <a:avLst/>
            <a:gdLst/>
            <a:ahLst/>
            <a:cxnLst>
              <a:cxn ang="0">
                <a:pos x="0" y="0"/>
              </a:cxn>
              <a:cxn ang="0">
                <a:pos x="2817" y="0"/>
              </a:cxn>
              <a:cxn ang="0">
                <a:pos x="2817" y="809"/>
              </a:cxn>
              <a:cxn ang="0">
                <a:pos x="0" y="809"/>
              </a:cxn>
              <a:cxn ang="0">
                <a:pos x="0" y="0"/>
              </a:cxn>
            </a:cxnLst>
            <a:rect l="0" t="0" r="r" b="b"/>
            <a:pathLst>
              <a:path w="2818" h="810">
                <a:moveTo>
                  <a:pt x="0" y="0"/>
                </a:moveTo>
                <a:lnTo>
                  <a:pt x="2817" y="0"/>
                </a:lnTo>
                <a:lnTo>
                  <a:pt x="2817" y="809"/>
                </a:lnTo>
                <a:lnTo>
                  <a:pt x="0" y="809"/>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48132" name="Freeform 4"/>
          <p:cNvSpPr>
            <a:spLocks/>
          </p:cNvSpPr>
          <p:nvPr/>
        </p:nvSpPr>
        <p:spPr bwMode="auto">
          <a:xfrm>
            <a:off x="5334000" y="2235200"/>
            <a:ext cx="4295775" cy="638175"/>
          </a:xfrm>
          <a:custGeom>
            <a:avLst/>
            <a:gdLst/>
            <a:ahLst/>
            <a:cxnLst>
              <a:cxn ang="0">
                <a:pos x="0" y="0"/>
              </a:cxn>
              <a:cxn ang="0">
                <a:pos x="2705" y="0"/>
              </a:cxn>
              <a:cxn ang="0">
                <a:pos x="2705" y="401"/>
              </a:cxn>
              <a:cxn ang="0">
                <a:pos x="0" y="401"/>
              </a:cxn>
              <a:cxn ang="0">
                <a:pos x="0" y="0"/>
              </a:cxn>
            </a:cxnLst>
            <a:rect l="0" t="0" r="r" b="b"/>
            <a:pathLst>
              <a:path w="2706" h="402">
                <a:moveTo>
                  <a:pt x="0" y="0"/>
                </a:moveTo>
                <a:lnTo>
                  <a:pt x="2705" y="0"/>
                </a:lnTo>
                <a:lnTo>
                  <a:pt x="2705" y="401"/>
                </a:lnTo>
                <a:lnTo>
                  <a:pt x="0" y="401"/>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48133" name="Text Box 5"/>
          <p:cNvSpPr txBox="1">
            <a:spLocks noChangeArrowheads="1"/>
          </p:cNvSpPr>
          <p:nvPr/>
        </p:nvSpPr>
        <p:spPr bwMode="auto">
          <a:xfrm>
            <a:off x="5295900" y="2857500"/>
            <a:ext cx="4648200" cy="2484438"/>
          </a:xfrm>
          <a:prstGeom prst="rect">
            <a:avLst/>
          </a:prstGeom>
          <a:noFill/>
          <a:ln w="9525">
            <a:noFill/>
            <a:miter lim="800000"/>
            <a:headEnd/>
            <a:tailEnd/>
          </a:ln>
          <a:effectLst/>
        </p:spPr>
        <p:txBody>
          <a:bodyPr>
            <a:spAutoFit/>
          </a:bodyPr>
          <a:lstStyle/>
          <a:p>
            <a:endParaRPr lang="en-GB"/>
          </a:p>
          <a:p>
            <a:endParaRPr lang="en-GB"/>
          </a:p>
          <a:p>
            <a:r>
              <a:rPr lang="en-GB"/>
              <a:t>Gr</a:t>
            </a:r>
            <a:r>
              <a:rPr lang="en-GB" sz="1500" b="1" u="sng">
                <a:solidFill>
                  <a:srgbClr val="0000FF"/>
                </a:solidFill>
                <a:latin typeface="Tahoma - 16"/>
              </a:rPr>
              <a:t>oups of 4:  </a:t>
            </a:r>
          </a:p>
          <a:p>
            <a:r>
              <a:rPr lang="en-GB" sz="1500" b="1" u="sng">
                <a:solidFill>
                  <a:srgbClr val="0000FF"/>
                </a:solidFill>
                <a:latin typeface="Tahoma - 16"/>
              </a:rPr>
              <a:t>·</a:t>
            </a:r>
            <a:r>
              <a:rPr lang="en-GB" sz="1500">
                <a:solidFill>
                  <a:srgbClr val="0000FF"/>
                </a:solidFill>
                <a:latin typeface="Tahoma - 16"/>
              </a:rPr>
              <a:t>Leader reads questions given to your group</a:t>
            </a:r>
          </a:p>
          <a:p>
            <a:r>
              <a:rPr lang="en-GB" sz="1500">
                <a:solidFill>
                  <a:srgbClr val="0000FF"/>
                </a:solidFill>
                <a:latin typeface="Tahoma - 16"/>
              </a:rPr>
              <a:t>·Group members write answers on mini-whiteboards and hold thumb up to indicate they are ready</a:t>
            </a:r>
          </a:p>
          <a:p>
            <a:r>
              <a:rPr lang="en-GB" sz="1500">
                <a:solidFill>
                  <a:srgbClr val="0000FF"/>
                </a:solidFill>
                <a:latin typeface="Tahoma - 16"/>
              </a:rPr>
              <a:t>·Leader says "Showdown" and all reveal answers</a:t>
            </a:r>
          </a:p>
          <a:p>
            <a:r>
              <a:rPr lang="en-GB" sz="1500">
                <a:solidFill>
                  <a:srgbClr val="0000FF"/>
                </a:solidFill>
                <a:latin typeface="Tahoma - 16"/>
              </a:rPr>
              <a:t>·Discuss misconceptions in groups (if still no consensus, feed back to whole class</a:t>
            </a:r>
          </a:p>
        </p:txBody>
      </p:sp>
      <p:pic>
        <p:nvPicPr>
          <p:cNvPr id="48134" name="Picture 6" descr="clipboard(17)"/>
          <p:cNvPicPr>
            <a:picLocks noChangeAspect="1" noChangeArrowheads="1"/>
          </p:cNvPicPr>
          <p:nvPr/>
        </p:nvPicPr>
        <p:blipFill>
          <a:blip r:embed="rId2" cstate="print"/>
          <a:srcRect/>
          <a:stretch>
            <a:fillRect/>
          </a:stretch>
        </p:blipFill>
        <p:spPr bwMode="auto">
          <a:xfrm>
            <a:off x="165100" y="152400"/>
            <a:ext cx="4827588" cy="6376988"/>
          </a:xfrm>
          <a:prstGeom prst="rect">
            <a:avLst/>
          </a:prstGeom>
          <a:noFill/>
          <a:ln w="9525">
            <a:noFill/>
            <a:miter lim="800000"/>
            <a:headEnd/>
            <a:tailEnd/>
          </a:ln>
          <a:effectLst/>
        </p:spPr>
      </p:pic>
      <p:sp>
        <p:nvSpPr>
          <p:cNvPr id="48135" name="Text Box 7"/>
          <p:cNvSpPr txBox="1">
            <a:spLocks noChangeArrowheads="1"/>
          </p:cNvSpPr>
          <p:nvPr/>
        </p:nvSpPr>
        <p:spPr bwMode="auto">
          <a:xfrm>
            <a:off x="5308600" y="469900"/>
            <a:ext cx="4241800" cy="1035050"/>
          </a:xfrm>
          <a:prstGeom prst="rect">
            <a:avLst/>
          </a:prstGeom>
          <a:noFill/>
          <a:ln w="9525">
            <a:noFill/>
            <a:miter lim="800000"/>
            <a:headEnd/>
            <a:tailEnd/>
          </a:ln>
          <a:effectLst/>
        </p:spPr>
        <p:txBody>
          <a:bodyPr>
            <a:spAutoFit/>
          </a:bodyPr>
          <a:lstStyle/>
          <a:p>
            <a:r>
              <a:rPr lang="en-GB" sz="1500" b="1" u="sng">
                <a:solidFill>
                  <a:srgbClr val="0000FF"/>
                </a:solidFill>
                <a:latin typeface="Tahoma - 16"/>
              </a:rPr>
              <a:t>Individuals:</a:t>
            </a:r>
          </a:p>
          <a:p>
            <a:r>
              <a:rPr lang="en-GB" sz="1500" b="1" u="sng">
                <a:solidFill>
                  <a:srgbClr val="0000FF"/>
                </a:solidFill>
                <a:latin typeface="Tahoma - 16"/>
              </a:rPr>
              <a:t>W</a:t>
            </a:r>
            <a:r>
              <a:rPr lang="en-GB" sz="1500">
                <a:solidFill>
                  <a:srgbClr val="0000FF"/>
                </a:solidFill>
                <a:latin typeface="Tahoma - 16"/>
              </a:rPr>
              <a:t>rite down 5 questions (one on each card, with the answer on the back) to ask your classmates.</a:t>
            </a:r>
          </a:p>
        </p:txBody>
      </p:sp>
      <p:sp>
        <p:nvSpPr>
          <p:cNvPr id="48136" name="Text Box 8"/>
          <p:cNvSpPr txBox="1">
            <a:spLocks noChangeArrowheads="1"/>
          </p:cNvSpPr>
          <p:nvPr/>
        </p:nvSpPr>
        <p:spPr bwMode="auto">
          <a:xfrm>
            <a:off x="5384800" y="2387600"/>
            <a:ext cx="3581400" cy="304800"/>
          </a:xfrm>
          <a:prstGeom prst="rect">
            <a:avLst/>
          </a:prstGeom>
          <a:noFill/>
          <a:ln w="9525">
            <a:noFill/>
            <a:miter lim="800000"/>
            <a:headEnd/>
            <a:tailEnd/>
          </a:ln>
          <a:effectLst/>
        </p:spPr>
        <p:txBody>
          <a:bodyPr>
            <a:spAutoFit/>
          </a:bodyPr>
          <a:lstStyle/>
          <a:p>
            <a:r>
              <a:rPr lang="en-GB" sz="1500">
                <a:solidFill>
                  <a:srgbClr val="0000FF"/>
                </a:solidFill>
                <a:latin typeface="Tahoma - 16"/>
              </a:rPr>
              <a:t>Swap your cards with another group</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C0FFFF"/>
        </a:solidFill>
        <a:effectLst/>
      </p:bgPr>
    </p:bg>
    <p:spTree>
      <p:nvGrpSpPr>
        <p:cNvPr id="1" name=""/>
        <p:cNvGrpSpPr/>
        <p:nvPr/>
      </p:nvGrpSpPr>
      <p:grpSpPr>
        <a:xfrm>
          <a:off x="0" y="0"/>
          <a:ext cx="0" cy="0"/>
          <a:chOff x="0" y="0"/>
          <a:chExt cx="0" cy="0"/>
        </a:xfrm>
      </p:grpSpPr>
      <p:sp>
        <p:nvSpPr>
          <p:cNvPr id="49154" name="Freeform 2"/>
          <p:cNvSpPr>
            <a:spLocks/>
          </p:cNvSpPr>
          <p:nvPr/>
        </p:nvSpPr>
        <p:spPr bwMode="auto">
          <a:xfrm>
            <a:off x="850900" y="139700"/>
            <a:ext cx="8408988" cy="712788"/>
          </a:xfrm>
          <a:custGeom>
            <a:avLst/>
            <a:gdLst/>
            <a:ahLst/>
            <a:cxnLst>
              <a:cxn ang="0">
                <a:pos x="0" y="0"/>
              </a:cxn>
              <a:cxn ang="0">
                <a:pos x="5296" y="0"/>
              </a:cxn>
              <a:cxn ang="0">
                <a:pos x="5296" y="448"/>
              </a:cxn>
              <a:cxn ang="0">
                <a:pos x="0" y="448"/>
              </a:cxn>
              <a:cxn ang="0">
                <a:pos x="0" y="0"/>
              </a:cxn>
            </a:cxnLst>
            <a:rect l="0" t="0" r="r" b="b"/>
            <a:pathLst>
              <a:path w="5297" h="449">
                <a:moveTo>
                  <a:pt x="0" y="0"/>
                </a:moveTo>
                <a:lnTo>
                  <a:pt x="5296" y="0"/>
                </a:lnTo>
                <a:lnTo>
                  <a:pt x="5296" y="448"/>
                </a:lnTo>
                <a:lnTo>
                  <a:pt x="0" y="448"/>
                </a:lnTo>
                <a:lnTo>
                  <a:pt x="0" y="0"/>
                </a:lnTo>
                <a:close/>
              </a:path>
            </a:pathLst>
          </a:custGeom>
          <a:solidFill>
            <a:srgbClr val="7D9EC0"/>
          </a:solidFill>
          <a:ln w="38100" cap="flat">
            <a:solidFill>
              <a:srgbClr val="000000"/>
            </a:solidFill>
            <a:prstDash val="solid"/>
            <a:round/>
            <a:headEnd/>
            <a:tailEnd/>
          </a:ln>
          <a:effectLst/>
        </p:spPr>
        <p:txBody>
          <a:bodyPr wrap="none" anchor="ctr"/>
          <a:lstStyle/>
          <a:p>
            <a:endParaRPr lang="en-US"/>
          </a:p>
        </p:txBody>
      </p:sp>
      <p:sp>
        <p:nvSpPr>
          <p:cNvPr id="49155" name="Text Box 3"/>
          <p:cNvSpPr txBox="1">
            <a:spLocks noChangeArrowheads="1"/>
          </p:cNvSpPr>
          <p:nvPr/>
        </p:nvSpPr>
        <p:spPr bwMode="auto">
          <a:xfrm>
            <a:off x="2552700" y="127000"/>
            <a:ext cx="5156200" cy="884238"/>
          </a:xfrm>
          <a:prstGeom prst="rect">
            <a:avLst/>
          </a:prstGeom>
          <a:noFill/>
          <a:ln w="9525">
            <a:noFill/>
            <a:miter lim="800000"/>
            <a:headEnd/>
            <a:tailEnd/>
          </a:ln>
          <a:effectLst/>
        </p:spPr>
        <p:txBody>
          <a:bodyPr>
            <a:spAutoFit/>
          </a:bodyPr>
          <a:lstStyle/>
          <a:p>
            <a:r>
              <a:rPr lang="en-GB" sz="4800">
                <a:solidFill>
                  <a:srgbClr val="FFE4E1"/>
                </a:solidFill>
                <a:latin typeface="Arial - 16"/>
              </a:rPr>
              <a:t>Heads Together</a:t>
            </a:r>
          </a:p>
        </p:txBody>
      </p:sp>
      <p:pic>
        <p:nvPicPr>
          <p:cNvPr id="49156" name="Picture 4" descr="clipboard(4)(1)"/>
          <p:cNvPicPr>
            <a:picLocks noChangeAspect="1" noChangeArrowheads="1"/>
          </p:cNvPicPr>
          <p:nvPr/>
        </p:nvPicPr>
        <p:blipFill>
          <a:blip r:embed="rId2" cstate="print"/>
          <a:srcRect/>
          <a:stretch>
            <a:fillRect/>
          </a:stretch>
        </p:blipFill>
        <p:spPr bwMode="auto">
          <a:xfrm>
            <a:off x="1866900" y="2146300"/>
            <a:ext cx="5775325" cy="5018088"/>
          </a:xfrm>
          <a:prstGeom prst="rect">
            <a:avLst/>
          </a:prstGeom>
          <a:noFill/>
          <a:ln w="9525">
            <a:noFill/>
            <a:miter lim="800000"/>
            <a:headEnd/>
            <a:tailEnd/>
          </a:ln>
          <a:effectLst/>
        </p:spPr>
      </p:pic>
      <p:sp>
        <p:nvSpPr>
          <p:cNvPr id="49157" name="Freeform 5"/>
          <p:cNvSpPr>
            <a:spLocks/>
          </p:cNvSpPr>
          <p:nvPr/>
        </p:nvSpPr>
        <p:spPr bwMode="auto">
          <a:xfrm>
            <a:off x="1435100" y="952500"/>
            <a:ext cx="7100888" cy="1093788"/>
          </a:xfrm>
          <a:custGeom>
            <a:avLst/>
            <a:gdLst/>
            <a:ahLst/>
            <a:cxnLst>
              <a:cxn ang="0">
                <a:pos x="0" y="0"/>
              </a:cxn>
              <a:cxn ang="0">
                <a:pos x="4472" y="0"/>
              </a:cxn>
              <a:cxn ang="0">
                <a:pos x="4472" y="688"/>
              </a:cxn>
              <a:cxn ang="0">
                <a:pos x="0" y="688"/>
              </a:cxn>
              <a:cxn ang="0">
                <a:pos x="0" y="0"/>
              </a:cxn>
            </a:cxnLst>
            <a:rect l="0" t="0" r="r" b="b"/>
            <a:pathLst>
              <a:path w="4473" h="689">
                <a:moveTo>
                  <a:pt x="0" y="0"/>
                </a:moveTo>
                <a:lnTo>
                  <a:pt x="4472" y="0"/>
                </a:lnTo>
                <a:lnTo>
                  <a:pt x="4472" y="688"/>
                </a:lnTo>
                <a:lnTo>
                  <a:pt x="0" y="688"/>
                </a:lnTo>
                <a:lnTo>
                  <a:pt x="0" y="0"/>
                </a:lnTo>
                <a:close/>
              </a:path>
            </a:pathLst>
          </a:custGeom>
          <a:solidFill>
            <a:srgbClr val="FFC0CB"/>
          </a:solidFill>
          <a:ln w="38100" cap="flat">
            <a:solidFill>
              <a:srgbClr val="000000"/>
            </a:solidFill>
            <a:prstDash val="solid"/>
            <a:round/>
            <a:headEnd/>
            <a:tailEnd/>
          </a:ln>
          <a:effectLst/>
        </p:spPr>
        <p:txBody>
          <a:bodyPr wrap="none" anchor="ctr"/>
          <a:lstStyle/>
          <a:p>
            <a:endParaRPr lang="en-US"/>
          </a:p>
        </p:txBody>
      </p:sp>
      <p:sp>
        <p:nvSpPr>
          <p:cNvPr id="49158" name="Text Box 6"/>
          <p:cNvSpPr txBox="1">
            <a:spLocks noChangeArrowheads="1"/>
          </p:cNvSpPr>
          <p:nvPr/>
        </p:nvSpPr>
        <p:spPr bwMode="auto">
          <a:xfrm>
            <a:off x="1663700" y="990600"/>
            <a:ext cx="6985000" cy="1038225"/>
          </a:xfrm>
          <a:prstGeom prst="rect">
            <a:avLst/>
          </a:prstGeom>
          <a:noFill/>
          <a:ln w="9525">
            <a:noFill/>
            <a:miter lim="800000"/>
            <a:headEnd/>
            <a:tailEnd/>
          </a:ln>
          <a:effectLst/>
        </p:spPr>
        <p:txBody>
          <a:bodyPr>
            <a:spAutoFit/>
          </a:bodyPr>
          <a:lstStyle/>
          <a:p>
            <a:r>
              <a:rPr lang="en-GB" sz="1600">
                <a:solidFill>
                  <a:srgbClr val="00005E"/>
                </a:solidFill>
                <a:latin typeface="Symbol - 16"/>
              </a:rPr>
              <a:t>·</a:t>
            </a:r>
            <a:r>
              <a:rPr lang="en-GB" sz="1600">
                <a:solidFill>
                  <a:srgbClr val="00005E"/>
                </a:solidFill>
                <a:latin typeface="Arial - 16"/>
              </a:rPr>
              <a:t>Discuss the answer to your question quietly so your neighbours don't hear</a:t>
            </a:r>
          </a:p>
          <a:p>
            <a:r>
              <a:rPr lang="en-GB" sz="1600">
                <a:solidFill>
                  <a:srgbClr val="00005E"/>
                </a:solidFill>
                <a:latin typeface="Arial - 16"/>
              </a:rPr>
              <a:t>·Your teacher will then select a number 1 - 4</a:t>
            </a:r>
          </a:p>
          <a:p>
            <a:r>
              <a:rPr lang="en-GB" sz="1600">
                <a:solidFill>
                  <a:srgbClr val="00005E"/>
                </a:solidFill>
                <a:latin typeface="Arial - 16"/>
              </a:rPr>
              <a:t>·Whoever matches that number will be called upon to answer</a:t>
            </a:r>
          </a:p>
          <a:p>
            <a:r>
              <a:rPr lang="en-GB" sz="1600">
                <a:solidFill>
                  <a:srgbClr val="00005E"/>
                </a:solidFill>
                <a:latin typeface="Arial - 16"/>
              </a:rPr>
              <a:t>·A great way of ensuring discussion and differentiation takes place</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0CB"/>
            </a:gs>
            <a:gs pos="100000">
              <a:srgbClr val="FF0000"/>
            </a:gs>
          </a:gsLst>
          <a:lin ang="5400000" scaled="1"/>
        </a:gradFill>
        <a:effectLst/>
      </p:bgPr>
    </p:bg>
    <p:spTree>
      <p:nvGrpSpPr>
        <p:cNvPr id="1" name=""/>
        <p:cNvGrpSpPr/>
        <p:nvPr/>
      </p:nvGrpSpPr>
      <p:grpSpPr>
        <a:xfrm>
          <a:off x="0" y="0"/>
          <a:ext cx="0" cy="0"/>
          <a:chOff x="0" y="0"/>
          <a:chExt cx="0" cy="0"/>
        </a:xfrm>
      </p:grpSpPr>
      <p:pic>
        <p:nvPicPr>
          <p:cNvPr id="50178" name="Picture 2" descr="images[54]"/>
          <p:cNvPicPr>
            <a:picLocks noChangeAspect="1" noChangeArrowheads="1"/>
          </p:cNvPicPr>
          <p:nvPr/>
        </p:nvPicPr>
        <p:blipFill>
          <a:blip r:embed="rId2" cstate="print"/>
          <a:srcRect/>
          <a:stretch>
            <a:fillRect/>
          </a:stretch>
        </p:blipFill>
        <p:spPr bwMode="auto">
          <a:xfrm rot="19890601">
            <a:off x="7318375" y="3811588"/>
            <a:ext cx="2397125" cy="2609850"/>
          </a:xfrm>
          <a:prstGeom prst="rect">
            <a:avLst/>
          </a:prstGeom>
          <a:noFill/>
          <a:ln w="9525">
            <a:noFill/>
            <a:miter lim="800000"/>
            <a:headEnd/>
            <a:tailEnd/>
          </a:ln>
          <a:effectLst/>
        </p:spPr>
      </p:pic>
      <p:sp>
        <p:nvSpPr>
          <p:cNvPr id="50179" name="Freeform 3"/>
          <p:cNvSpPr>
            <a:spLocks/>
          </p:cNvSpPr>
          <p:nvPr/>
        </p:nvSpPr>
        <p:spPr bwMode="auto">
          <a:xfrm>
            <a:off x="558800" y="2362200"/>
            <a:ext cx="9191625" cy="1317625"/>
          </a:xfrm>
          <a:custGeom>
            <a:avLst/>
            <a:gdLst/>
            <a:ahLst/>
            <a:cxnLst>
              <a:cxn ang="0">
                <a:pos x="0" y="0"/>
              </a:cxn>
              <a:cxn ang="0">
                <a:pos x="5789" y="0"/>
              </a:cxn>
              <a:cxn ang="0">
                <a:pos x="5789" y="829"/>
              </a:cxn>
              <a:cxn ang="0">
                <a:pos x="0" y="829"/>
              </a:cxn>
              <a:cxn ang="0">
                <a:pos x="0" y="0"/>
              </a:cxn>
            </a:cxnLst>
            <a:rect l="0" t="0" r="r" b="b"/>
            <a:pathLst>
              <a:path w="5790" h="830">
                <a:moveTo>
                  <a:pt x="0" y="0"/>
                </a:moveTo>
                <a:lnTo>
                  <a:pt x="5789" y="0"/>
                </a:lnTo>
                <a:lnTo>
                  <a:pt x="5789" y="829"/>
                </a:lnTo>
                <a:lnTo>
                  <a:pt x="0" y="829"/>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0180" name="Text Box 4"/>
          <p:cNvSpPr txBox="1">
            <a:spLocks noChangeArrowheads="1"/>
          </p:cNvSpPr>
          <p:nvPr/>
        </p:nvSpPr>
        <p:spPr bwMode="auto">
          <a:xfrm>
            <a:off x="2933700" y="0"/>
            <a:ext cx="4673600" cy="1136650"/>
          </a:xfrm>
          <a:prstGeom prst="rect">
            <a:avLst/>
          </a:prstGeom>
          <a:noFill/>
          <a:ln w="9525">
            <a:noFill/>
            <a:miter lim="800000"/>
            <a:headEnd/>
            <a:tailEnd/>
          </a:ln>
          <a:effectLst/>
        </p:spPr>
        <p:txBody>
          <a:bodyPr>
            <a:spAutoFit/>
          </a:bodyPr>
          <a:lstStyle/>
          <a:p>
            <a:r>
              <a:rPr lang="en-GB" sz="5900" b="1">
                <a:solidFill>
                  <a:srgbClr val="32CD32"/>
                </a:solidFill>
                <a:latin typeface="Bookman Old Style - 16"/>
              </a:rPr>
              <a:t>Show Me!</a:t>
            </a:r>
          </a:p>
        </p:txBody>
      </p:sp>
      <p:sp>
        <p:nvSpPr>
          <p:cNvPr id="50181" name="Text Box 5"/>
          <p:cNvSpPr txBox="1">
            <a:spLocks noChangeArrowheads="1"/>
          </p:cNvSpPr>
          <p:nvPr/>
        </p:nvSpPr>
        <p:spPr bwMode="auto">
          <a:xfrm>
            <a:off x="76200" y="685800"/>
            <a:ext cx="10058400" cy="1616075"/>
          </a:xfrm>
          <a:prstGeom prst="rect">
            <a:avLst/>
          </a:prstGeom>
          <a:noFill/>
          <a:ln w="9525">
            <a:noFill/>
            <a:miter lim="800000"/>
            <a:headEnd/>
            <a:tailEnd/>
          </a:ln>
          <a:effectLst/>
        </p:spPr>
        <p:txBody>
          <a:bodyPr>
            <a:spAutoFit/>
          </a:bodyPr>
          <a:lstStyle/>
          <a:p>
            <a:pPr algn="ctr"/>
            <a:r>
              <a:rPr lang="en-GB" sz="2500" b="1">
                <a:solidFill>
                  <a:srgbClr val="FFFFFF"/>
                </a:solidFill>
                <a:latin typeface="Bookman Old Style - 16"/>
              </a:rPr>
              <a:t>Here are some sentences with a selection of words to choose from. When I count to 3, hold up your mini-whiteboard with the right word for each sentence.  We'll do each sentence one at a time.</a:t>
            </a:r>
          </a:p>
        </p:txBody>
      </p:sp>
      <p:sp>
        <p:nvSpPr>
          <p:cNvPr id="50182" name="Text Box 6"/>
          <p:cNvSpPr txBox="1">
            <a:spLocks noChangeArrowheads="1"/>
          </p:cNvSpPr>
          <p:nvPr/>
        </p:nvSpPr>
        <p:spPr bwMode="auto">
          <a:xfrm>
            <a:off x="533400" y="2184400"/>
            <a:ext cx="9398000" cy="1527175"/>
          </a:xfrm>
          <a:prstGeom prst="rect">
            <a:avLst/>
          </a:prstGeom>
          <a:noFill/>
          <a:ln w="9525">
            <a:noFill/>
            <a:miter lim="800000"/>
            <a:headEnd/>
            <a:tailEnd/>
          </a:ln>
          <a:effectLst/>
        </p:spPr>
        <p:txBody>
          <a:bodyPr>
            <a:spAutoFit/>
          </a:bodyPr>
          <a:lstStyle/>
          <a:p>
            <a:pPr algn="ctr"/>
            <a:r>
              <a:rPr lang="en-GB" sz="4000" b="1">
                <a:solidFill>
                  <a:srgbClr val="7B7BC0"/>
                </a:solidFill>
                <a:latin typeface="Bookman Old Style - 16"/>
              </a:rPr>
              <a:t> </a:t>
            </a:r>
            <a:r>
              <a:rPr lang="en-GB" sz="2500" b="1">
                <a:solidFill>
                  <a:srgbClr val="7B7BC0"/>
                </a:solidFill>
                <a:latin typeface="Bookman Old Style - 10"/>
              </a:rPr>
              <a:t>Practice: </a:t>
            </a:r>
          </a:p>
          <a:p>
            <a:pPr algn="ctr"/>
            <a:r>
              <a:rPr lang="en-GB" sz="2500" b="1">
                <a:solidFill>
                  <a:srgbClr val="7B7BC0"/>
                </a:solidFill>
                <a:latin typeface="Bookman Old Style - 10"/>
              </a:rPr>
              <a:t>The pupil what/who/which gets the most correct answers will win a prize.</a:t>
            </a:r>
          </a:p>
        </p:txBody>
      </p:sp>
      <p:sp>
        <p:nvSpPr>
          <p:cNvPr id="50183" name="Text Box 7"/>
          <p:cNvSpPr txBox="1">
            <a:spLocks noChangeArrowheads="1"/>
          </p:cNvSpPr>
          <p:nvPr/>
        </p:nvSpPr>
        <p:spPr bwMode="auto">
          <a:xfrm>
            <a:off x="2286000" y="3708400"/>
            <a:ext cx="2946400" cy="785813"/>
          </a:xfrm>
          <a:prstGeom prst="rect">
            <a:avLst/>
          </a:prstGeom>
          <a:noFill/>
          <a:ln w="9525">
            <a:noFill/>
            <a:miter lim="800000"/>
            <a:headEnd/>
            <a:tailEnd/>
          </a:ln>
          <a:effectLst/>
        </p:spPr>
        <p:txBody>
          <a:bodyPr>
            <a:spAutoFit/>
          </a:bodyPr>
          <a:lstStyle/>
          <a:p>
            <a:r>
              <a:rPr lang="en-GB" sz="4100" b="1">
                <a:solidFill>
                  <a:srgbClr val="FFFFFF"/>
                </a:solidFill>
                <a:latin typeface="Bookman Old Style - 16"/>
              </a:rPr>
              <a:t>Let's go!</a:t>
            </a:r>
          </a:p>
        </p:txBody>
      </p:sp>
      <p:sp>
        <p:nvSpPr>
          <p:cNvPr id="50184" name="Freeform 8"/>
          <p:cNvSpPr>
            <a:spLocks/>
          </p:cNvSpPr>
          <p:nvPr/>
        </p:nvSpPr>
        <p:spPr bwMode="auto">
          <a:xfrm>
            <a:off x="571500" y="4445000"/>
            <a:ext cx="6810375" cy="2263775"/>
          </a:xfrm>
          <a:custGeom>
            <a:avLst/>
            <a:gdLst/>
            <a:ahLst/>
            <a:cxnLst>
              <a:cxn ang="0">
                <a:pos x="0" y="0"/>
              </a:cxn>
              <a:cxn ang="0">
                <a:pos x="4289" y="0"/>
              </a:cxn>
              <a:cxn ang="0">
                <a:pos x="4289" y="1425"/>
              </a:cxn>
              <a:cxn ang="0">
                <a:pos x="0" y="1425"/>
              </a:cxn>
              <a:cxn ang="0">
                <a:pos x="0" y="0"/>
              </a:cxn>
            </a:cxnLst>
            <a:rect l="0" t="0" r="r" b="b"/>
            <a:pathLst>
              <a:path w="4290" h="1426">
                <a:moveTo>
                  <a:pt x="0" y="0"/>
                </a:moveTo>
                <a:lnTo>
                  <a:pt x="4289" y="0"/>
                </a:lnTo>
                <a:lnTo>
                  <a:pt x="4289" y="1425"/>
                </a:lnTo>
                <a:lnTo>
                  <a:pt x="0" y="1425"/>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0185" name="Text Box 9"/>
          <p:cNvSpPr txBox="1">
            <a:spLocks noChangeArrowheads="1"/>
          </p:cNvSpPr>
          <p:nvPr/>
        </p:nvSpPr>
        <p:spPr bwMode="auto">
          <a:xfrm>
            <a:off x="635000" y="4508500"/>
            <a:ext cx="863600" cy="2278063"/>
          </a:xfrm>
          <a:prstGeom prst="rect">
            <a:avLst/>
          </a:prstGeom>
          <a:noFill/>
          <a:ln w="9525">
            <a:noFill/>
            <a:miter lim="800000"/>
            <a:headEnd/>
            <a:tailEnd/>
          </a:ln>
          <a:effectLst/>
        </p:spPr>
        <p:txBody>
          <a:bodyPr>
            <a:spAutoFit/>
          </a:bodyPr>
          <a:lstStyle/>
          <a:p>
            <a:r>
              <a:rPr lang="en-GB" sz="2900" b="1">
                <a:solidFill>
                  <a:srgbClr val="7B7BC0"/>
                </a:solidFill>
                <a:latin typeface="Bookman Old Style - 16"/>
              </a:rPr>
              <a:t>1.</a:t>
            </a:r>
          </a:p>
          <a:p>
            <a:r>
              <a:rPr lang="en-GB" sz="2900" b="1">
                <a:solidFill>
                  <a:srgbClr val="7B7BC0"/>
                </a:solidFill>
                <a:latin typeface="Bookman Old Style - 16"/>
              </a:rPr>
              <a:t>2.</a:t>
            </a:r>
          </a:p>
          <a:p>
            <a:r>
              <a:rPr lang="en-GB" sz="2900" b="1">
                <a:solidFill>
                  <a:srgbClr val="7B7BC0"/>
                </a:solidFill>
                <a:latin typeface="Bookman Old Style - 16"/>
              </a:rPr>
              <a:t>3.</a:t>
            </a:r>
          </a:p>
          <a:p>
            <a:r>
              <a:rPr lang="en-GB" sz="2900" b="1">
                <a:solidFill>
                  <a:srgbClr val="7B7BC0"/>
                </a:solidFill>
                <a:latin typeface="Bookman Old Style - 16"/>
              </a:rPr>
              <a:t>4.</a:t>
            </a:r>
          </a:p>
          <a:p>
            <a:r>
              <a:rPr lang="en-GB" sz="2900" b="1">
                <a:solidFill>
                  <a:srgbClr val="7B7BC0"/>
                </a:solidFill>
                <a:latin typeface="Bookman Old Style - 16"/>
              </a:rPr>
              <a:t>5.</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228600" y="2476500"/>
            <a:ext cx="9702800" cy="3127375"/>
          </a:xfrm>
          <a:prstGeom prst="rect">
            <a:avLst/>
          </a:prstGeom>
          <a:noFill/>
          <a:ln w="9525">
            <a:noFill/>
            <a:miter lim="800000"/>
            <a:headEnd/>
            <a:tailEnd/>
          </a:ln>
          <a:effectLst/>
        </p:spPr>
        <p:txBody>
          <a:bodyPr>
            <a:spAutoFit/>
          </a:bodyPr>
          <a:lstStyle/>
          <a:p>
            <a:endParaRPr lang="en-GB"/>
          </a:p>
          <a:p>
            <a:r>
              <a:rPr lang="en-GB"/>
              <a:t>1</a:t>
            </a:r>
            <a:r>
              <a:rPr lang="en-GB" sz="1700">
                <a:solidFill>
                  <a:srgbClr val="000000"/>
                </a:solidFill>
                <a:latin typeface="Arial - 12"/>
              </a:rPr>
              <a:t>.  Divide into groups.  Each group numbers its members from 1-4 or 1-5, depending on group size.</a:t>
            </a:r>
          </a:p>
          <a:p>
            <a:r>
              <a:rPr lang="en-GB" sz="1700">
                <a:solidFill>
                  <a:srgbClr val="000000"/>
                </a:solidFill>
                <a:latin typeface="Arial - 12"/>
              </a:rPr>
              <a:t>2.  Teacher poses a question, think time is given, teacher then says 'Heads together.' </a:t>
            </a:r>
          </a:p>
          <a:p>
            <a:r>
              <a:rPr lang="en-GB" sz="1700">
                <a:solidFill>
                  <a:srgbClr val="000000"/>
                </a:solidFill>
                <a:latin typeface="Arial - 12"/>
              </a:rPr>
              <a:t>3.  Pupils stand up and lean into the centre of the table to decide upon the answer verbally. </a:t>
            </a:r>
          </a:p>
          <a:p>
            <a:r>
              <a:rPr lang="en-GB" sz="1700">
                <a:solidFill>
                  <a:srgbClr val="000000"/>
                </a:solidFill>
                <a:latin typeface="Arial - 12"/>
              </a:rPr>
              <a:t>4.  When they all know the answer they sit down. When all teams are sat down you can tell that the whole class is ready. </a:t>
            </a:r>
          </a:p>
          <a:p>
            <a:r>
              <a:rPr lang="en-GB" sz="1700">
                <a:solidFill>
                  <a:srgbClr val="000000"/>
                </a:solidFill>
                <a:latin typeface="Arial - 12"/>
              </a:rPr>
              <a:t>5.  Spin your spinner to choose a number (or merely say any number from 1-4 or 1-5. The pupil from each team must pick up the whiteboard and </a:t>
            </a:r>
          </a:p>
          <a:p>
            <a:r>
              <a:rPr lang="en-GB" sz="1700">
                <a:solidFill>
                  <a:srgbClr val="000000"/>
                </a:solidFill>
                <a:latin typeface="Arial - 12"/>
              </a:rPr>
              <a:t>     pen on their table and write the answer and stand up. This must be done in silence. </a:t>
            </a:r>
          </a:p>
          <a:p>
            <a:r>
              <a:rPr lang="en-GB" sz="1700">
                <a:solidFill>
                  <a:srgbClr val="000000"/>
                </a:solidFill>
                <a:latin typeface="Arial - 12"/>
              </a:rPr>
              <a:t>6.  Give a signal and each team shows you their answer at the same time. A team point can be awarded for each right answer.</a:t>
            </a:r>
          </a:p>
        </p:txBody>
      </p:sp>
      <p:pic>
        <p:nvPicPr>
          <p:cNvPr id="6147" name="Picture 3" descr="clipboard(19)"/>
          <p:cNvPicPr>
            <a:picLocks noChangeAspect="1" noChangeArrowheads="1"/>
          </p:cNvPicPr>
          <p:nvPr/>
        </p:nvPicPr>
        <p:blipFill>
          <a:blip r:embed="rId4" cstate="print"/>
          <a:srcRect/>
          <a:stretch>
            <a:fillRect/>
          </a:stretch>
        </p:blipFill>
        <p:spPr bwMode="auto">
          <a:xfrm>
            <a:off x="88900" y="101600"/>
            <a:ext cx="5556250" cy="2560638"/>
          </a:xfrm>
          <a:prstGeom prst="rect">
            <a:avLst/>
          </a:prstGeom>
          <a:noFill/>
          <a:ln w="9525">
            <a:noFill/>
            <a:miter lim="800000"/>
            <a:headEnd/>
            <a:tailEnd/>
          </a:ln>
          <a:effectLst/>
        </p:spPr>
      </p:pic>
      <p:sp>
        <p:nvSpPr>
          <p:cNvPr id="6149" name="Text Box 5">
            <a:hlinkClick r:id="rId5" action="ppaction://hlinkfile"/>
          </p:cNvPr>
          <p:cNvSpPr txBox="1">
            <a:spLocks noChangeArrowheads="1"/>
          </p:cNvSpPr>
          <p:nvPr/>
        </p:nvSpPr>
        <p:spPr bwMode="auto">
          <a:xfrm>
            <a:off x="342900" y="5994400"/>
            <a:ext cx="3556000" cy="238125"/>
          </a:xfrm>
          <a:prstGeom prst="rect">
            <a:avLst/>
          </a:prstGeom>
          <a:noFill/>
          <a:ln w="9525">
            <a:noFill/>
            <a:miter lim="800000"/>
            <a:headEnd/>
            <a:tailEnd/>
          </a:ln>
          <a:effectLst/>
        </p:spPr>
        <p:txBody>
          <a:bodyPr>
            <a:spAutoFit/>
          </a:bodyPr>
          <a:lstStyle/>
          <a:p>
            <a:r>
              <a:rPr lang="en-GB" sz="1200">
                <a:solidFill>
                  <a:srgbClr val="0000FF"/>
                </a:solidFill>
                <a:latin typeface="Tahoma - 8"/>
              </a:rPr>
              <a:t>Classtools Fruitmachine random number picker</a:t>
            </a:r>
          </a:p>
        </p:txBody>
      </p:sp>
    </p:spTree>
    <p:controls>
      <p:control spid="6148" name="ShockwaveFlash1" r:id="rId2" imgW="2704762" imgH="2704762"/>
    </p:controls>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51202" name="Freeform 2"/>
          <p:cNvSpPr>
            <a:spLocks/>
          </p:cNvSpPr>
          <p:nvPr/>
        </p:nvSpPr>
        <p:spPr bwMode="auto">
          <a:xfrm>
            <a:off x="304800" y="5403850"/>
            <a:ext cx="9483725" cy="650875"/>
          </a:xfrm>
          <a:custGeom>
            <a:avLst/>
            <a:gdLst/>
            <a:ahLst/>
            <a:cxnLst>
              <a:cxn ang="0">
                <a:pos x="0" y="0"/>
              </a:cxn>
              <a:cxn ang="0">
                <a:pos x="5973" y="0"/>
              </a:cxn>
              <a:cxn ang="0">
                <a:pos x="5973" y="409"/>
              </a:cxn>
              <a:cxn ang="0">
                <a:pos x="0" y="409"/>
              </a:cxn>
              <a:cxn ang="0">
                <a:pos x="0" y="0"/>
              </a:cxn>
            </a:cxnLst>
            <a:rect l="0" t="0" r="r" b="b"/>
            <a:pathLst>
              <a:path w="5974" h="410">
                <a:moveTo>
                  <a:pt x="0" y="0"/>
                </a:moveTo>
                <a:lnTo>
                  <a:pt x="5973" y="0"/>
                </a:lnTo>
                <a:lnTo>
                  <a:pt x="5973" y="409"/>
                </a:lnTo>
                <a:lnTo>
                  <a:pt x="0" y="409"/>
                </a:lnTo>
                <a:lnTo>
                  <a:pt x="0" y="0"/>
                </a:lnTo>
                <a:close/>
              </a:path>
            </a:pathLst>
          </a:custGeom>
          <a:solidFill>
            <a:srgbClr val="FFFFFF"/>
          </a:solidFill>
          <a:ln w="38100" cap="flat">
            <a:solidFill>
              <a:srgbClr val="4B0082"/>
            </a:solidFill>
            <a:prstDash val="solid"/>
            <a:round/>
            <a:headEnd/>
            <a:tailEnd/>
          </a:ln>
          <a:effectLst/>
        </p:spPr>
        <p:txBody>
          <a:bodyPr wrap="none" anchor="ctr"/>
          <a:lstStyle/>
          <a:p>
            <a:endParaRPr lang="en-US"/>
          </a:p>
        </p:txBody>
      </p:sp>
      <p:sp>
        <p:nvSpPr>
          <p:cNvPr id="51203" name="Text Box 3"/>
          <p:cNvSpPr txBox="1">
            <a:spLocks noChangeArrowheads="1"/>
          </p:cNvSpPr>
          <p:nvPr/>
        </p:nvSpPr>
        <p:spPr bwMode="auto">
          <a:xfrm>
            <a:off x="368300" y="0"/>
            <a:ext cx="9956800" cy="998538"/>
          </a:xfrm>
          <a:prstGeom prst="rect">
            <a:avLst/>
          </a:prstGeom>
          <a:noFill/>
          <a:ln w="9525">
            <a:noFill/>
            <a:miter lim="800000"/>
            <a:headEnd/>
            <a:tailEnd/>
          </a:ln>
          <a:effectLst/>
        </p:spPr>
        <p:txBody>
          <a:bodyPr>
            <a:spAutoFit/>
          </a:bodyPr>
          <a:lstStyle/>
          <a:p>
            <a:r>
              <a:rPr lang="en-GB" sz="5200" b="1">
                <a:solidFill>
                  <a:srgbClr val="005500"/>
                </a:solidFill>
                <a:latin typeface="Bookman Old Style - 16"/>
              </a:rPr>
              <a:t>Which is the odd one out?</a:t>
            </a:r>
          </a:p>
        </p:txBody>
      </p:sp>
      <p:sp>
        <p:nvSpPr>
          <p:cNvPr id="51204" name="Freeform 4"/>
          <p:cNvSpPr>
            <a:spLocks/>
          </p:cNvSpPr>
          <p:nvPr/>
        </p:nvSpPr>
        <p:spPr bwMode="auto">
          <a:xfrm>
            <a:off x="355600" y="1282700"/>
            <a:ext cx="2960688" cy="2681288"/>
          </a:xfrm>
          <a:custGeom>
            <a:avLst/>
            <a:gdLst/>
            <a:ahLst/>
            <a:cxnLst>
              <a:cxn ang="0">
                <a:pos x="0" y="0"/>
              </a:cxn>
              <a:cxn ang="0">
                <a:pos x="1864" y="0"/>
              </a:cxn>
              <a:cxn ang="0">
                <a:pos x="1864" y="1688"/>
              </a:cxn>
              <a:cxn ang="0">
                <a:pos x="0" y="1688"/>
              </a:cxn>
              <a:cxn ang="0">
                <a:pos x="0" y="0"/>
              </a:cxn>
            </a:cxnLst>
            <a:rect l="0" t="0" r="r" b="b"/>
            <a:pathLst>
              <a:path w="1865" h="1689">
                <a:moveTo>
                  <a:pt x="0" y="0"/>
                </a:moveTo>
                <a:lnTo>
                  <a:pt x="1864" y="0"/>
                </a:lnTo>
                <a:lnTo>
                  <a:pt x="1864" y="1688"/>
                </a:lnTo>
                <a:lnTo>
                  <a:pt x="0" y="1688"/>
                </a:lnTo>
                <a:lnTo>
                  <a:pt x="0" y="0"/>
                </a:lnTo>
                <a:close/>
              </a:path>
            </a:pathLst>
          </a:custGeom>
          <a:solidFill>
            <a:srgbClr val="FFFFFF"/>
          </a:solidFill>
          <a:ln w="76200" cap="flat">
            <a:solidFill>
              <a:srgbClr val="FF0000"/>
            </a:solidFill>
            <a:prstDash val="solid"/>
            <a:round/>
            <a:headEnd/>
            <a:tailEnd/>
          </a:ln>
          <a:effectLst/>
        </p:spPr>
        <p:txBody>
          <a:bodyPr wrap="none" anchor="ctr"/>
          <a:lstStyle/>
          <a:p>
            <a:endParaRPr lang="en-US"/>
          </a:p>
        </p:txBody>
      </p:sp>
      <p:sp>
        <p:nvSpPr>
          <p:cNvPr id="51205" name="Freeform 5"/>
          <p:cNvSpPr>
            <a:spLocks/>
          </p:cNvSpPr>
          <p:nvPr/>
        </p:nvSpPr>
        <p:spPr bwMode="auto">
          <a:xfrm>
            <a:off x="3467100" y="1308100"/>
            <a:ext cx="3100388" cy="2655888"/>
          </a:xfrm>
          <a:custGeom>
            <a:avLst/>
            <a:gdLst/>
            <a:ahLst/>
            <a:cxnLst>
              <a:cxn ang="0">
                <a:pos x="0" y="0"/>
              </a:cxn>
              <a:cxn ang="0">
                <a:pos x="1952" y="0"/>
              </a:cxn>
              <a:cxn ang="0">
                <a:pos x="1952" y="1672"/>
              </a:cxn>
              <a:cxn ang="0">
                <a:pos x="0" y="1672"/>
              </a:cxn>
              <a:cxn ang="0">
                <a:pos x="0" y="0"/>
              </a:cxn>
            </a:cxnLst>
            <a:rect l="0" t="0" r="r" b="b"/>
            <a:pathLst>
              <a:path w="1953" h="1673">
                <a:moveTo>
                  <a:pt x="0" y="0"/>
                </a:moveTo>
                <a:lnTo>
                  <a:pt x="1952" y="0"/>
                </a:lnTo>
                <a:lnTo>
                  <a:pt x="1952" y="1672"/>
                </a:lnTo>
                <a:lnTo>
                  <a:pt x="0" y="1672"/>
                </a:lnTo>
                <a:lnTo>
                  <a:pt x="0" y="0"/>
                </a:lnTo>
                <a:close/>
              </a:path>
            </a:pathLst>
          </a:custGeom>
          <a:solidFill>
            <a:srgbClr val="FFFFFF"/>
          </a:solidFill>
          <a:ln w="76200" cap="flat">
            <a:solidFill>
              <a:srgbClr val="0000FF"/>
            </a:solidFill>
            <a:prstDash val="solid"/>
            <a:round/>
            <a:headEnd/>
            <a:tailEnd/>
          </a:ln>
          <a:effectLst/>
        </p:spPr>
        <p:txBody>
          <a:bodyPr wrap="none" anchor="ctr"/>
          <a:lstStyle/>
          <a:p>
            <a:endParaRPr lang="en-US"/>
          </a:p>
        </p:txBody>
      </p:sp>
      <p:sp>
        <p:nvSpPr>
          <p:cNvPr id="51206" name="Freeform 6"/>
          <p:cNvSpPr>
            <a:spLocks/>
          </p:cNvSpPr>
          <p:nvPr/>
        </p:nvSpPr>
        <p:spPr bwMode="auto">
          <a:xfrm>
            <a:off x="6718300" y="1282700"/>
            <a:ext cx="2962275" cy="2695575"/>
          </a:xfrm>
          <a:custGeom>
            <a:avLst/>
            <a:gdLst/>
            <a:ahLst/>
            <a:cxnLst>
              <a:cxn ang="0">
                <a:pos x="0" y="0"/>
              </a:cxn>
              <a:cxn ang="0">
                <a:pos x="1865" y="0"/>
              </a:cxn>
              <a:cxn ang="0">
                <a:pos x="1865" y="1697"/>
              </a:cxn>
              <a:cxn ang="0">
                <a:pos x="0" y="1697"/>
              </a:cxn>
              <a:cxn ang="0">
                <a:pos x="0" y="0"/>
              </a:cxn>
            </a:cxnLst>
            <a:rect l="0" t="0" r="r" b="b"/>
            <a:pathLst>
              <a:path w="1866" h="1698">
                <a:moveTo>
                  <a:pt x="0" y="0"/>
                </a:moveTo>
                <a:lnTo>
                  <a:pt x="1865" y="0"/>
                </a:lnTo>
                <a:lnTo>
                  <a:pt x="1865" y="1697"/>
                </a:lnTo>
                <a:lnTo>
                  <a:pt x="0" y="1697"/>
                </a:lnTo>
                <a:lnTo>
                  <a:pt x="0" y="0"/>
                </a:lnTo>
                <a:close/>
              </a:path>
            </a:pathLst>
          </a:custGeom>
          <a:solidFill>
            <a:srgbClr val="FFFFFF"/>
          </a:solidFill>
          <a:ln w="76200" cap="flat">
            <a:solidFill>
              <a:srgbClr val="4B0082"/>
            </a:solidFill>
            <a:prstDash val="solid"/>
            <a:round/>
            <a:headEnd/>
            <a:tailEnd/>
          </a:ln>
          <a:effectLst/>
        </p:spPr>
        <p:txBody>
          <a:bodyPr wrap="none" anchor="ctr"/>
          <a:lstStyle/>
          <a:p>
            <a:endParaRPr lang="en-US"/>
          </a:p>
        </p:txBody>
      </p:sp>
      <p:sp>
        <p:nvSpPr>
          <p:cNvPr id="51207" name="Text Box 7"/>
          <p:cNvSpPr txBox="1">
            <a:spLocks noChangeArrowheads="1"/>
          </p:cNvSpPr>
          <p:nvPr/>
        </p:nvSpPr>
        <p:spPr bwMode="auto">
          <a:xfrm>
            <a:off x="114300" y="4178300"/>
            <a:ext cx="9982200" cy="1846263"/>
          </a:xfrm>
          <a:prstGeom prst="rect">
            <a:avLst/>
          </a:prstGeom>
          <a:noFill/>
          <a:ln w="9525">
            <a:noFill/>
            <a:miter lim="800000"/>
            <a:headEnd/>
            <a:tailEnd/>
          </a:ln>
          <a:effectLst/>
        </p:spPr>
        <p:txBody>
          <a:bodyPr>
            <a:spAutoFit/>
          </a:bodyPr>
          <a:lstStyle/>
          <a:p>
            <a:pPr algn="ctr"/>
            <a:r>
              <a:rPr lang="en-GB" sz="4100" b="1">
                <a:solidFill>
                  <a:srgbClr val="005500"/>
                </a:solidFill>
                <a:latin typeface="Bookman Old Style - 24"/>
              </a:rPr>
              <a:t>Why? </a:t>
            </a:r>
          </a:p>
          <a:p>
            <a:pPr algn="ctr"/>
            <a:r>
              <a:rPr lang="en-GB" sz="4100" b="1">
                <a:solidFill>
                  <a:srgbClr val="005500"/>
                </a:solidFill>
                <a:latin typeface="Bookman Old Style - 24"/>
              </a:rPr>
              <a:t>Use this sentence in your answer:  </a:t>
            </a:r>
          </a:p>
          <a:p>
            <a:pPr algn="ctr"/>
            <a:r>
              <a:rPr lang="en-GB" sz="4100" b="1">
                <a:solidFill>
                  <a:srgbClr val="005500"/>
                </a:solidFill>
                <a:latin typeface="Bookman Old Style - 24"/>
              </a:rPr>
              <a:t>B</a:t>
            </a:r>
            <a:r>
              <a:rPr lang="en-GB" sz="3400" b="1" i="1">
                <a:solidFill>
                  <a:srgbClr val="4B0082"/>
                </a:solidFill>
                <a:latin typeface="Bookman Old Style - 20"/>
              </a:rPr>
              <a:t>oth... and ... are ...., whereas .... is .....</a:t>
            </a:r>
          </a:p>
        </p:txBody>
      </p:sp>
      <p:sp>
        <p:nvSpPr>
          <p:cNvPr id="51208" name="Text Box 8"/>
          <p:cNvSpPr txBox="1">
            <a:spLocks noChangeArrowheads="1"/>
          </p:cNvSpPr>
          <p:nvPr/>
        </p:nvSpPr>
        <p:spPr bwMode="auto">
          <a:xfrm>
            <a:off x="1524000" y="406400"/>
            <a:ext cx="1397000" cy="1106488"/>
          </a:xfrm>
          <a:prstGeom prst="rect">
            <a:avLst/>
          </a:prstGeom>
          <a:noFill/>
          <a:ln w="9525">
            <a:noFill/>
            <a:miter lim="800000"/>
            <a:headEnd/>
            <a:tailEnd/>
          </a:ln>
          <a:effectLst/>
        </p:spPr>
        <p:txBody>
          <a:bodyPr>
            <a:spAutoFit/>
          </a:bodyPr>
          <a:lstStyle/>
          <a:p>
            <a:r>
              <a:rPr lang="en-GB" sz="5800" b="1">
                <a:solidFill>
                  <a:srgbClr val="FF0000"/>
                </a:solidFill>
                <a:latin typeface="Bookman Old Style - 16"/>
              </a:rPr>
              <a:t>A</a:t>
            </a:r>
          </a:p>
        </p:txBody>
      </p:sp>
      <p:sp>
        <p:nvSpPr>
          <p:cNvPr id="51209" name="Text Box 9"/>
          <p:cNvSpPr txBox="1">
            <a:spLocks noChangeArrowheads="1"/>
          </p:cNvSpPr>
          <p:nvPr/>
        </p:nvSpPr>
        <p:spPr bwMode="auto">
          <a:xfrm>
            <a:off x="4711700" y="482600"/>
            <a:ext cx="1447800" cy="1144588"/>
          </a:xfrm>
          <a:prstGeom prst="rect">
            <a:avLst/>
          </a:prstGeom>
          <a:noFill/>
          <a:ln w="9525">
            <a:noFill/>
            <a:miter lim="800000"/>
            <a:headEnd/>
            <a:tailEnd/>
          </a:ln>
          <a:effectLst/>
        </p:spPr>
        <p:txBody>
          <a:bodyPr>
            <a:spAutoFit/>
          </a:bodyPr>
          <a:lstStyle/>
          <a:p>
            <a:r>
              <a:rPr lang="en-GB" sz="6000" b="1">
                <a:solidFill>
                  <a:srgbClr val="0000FF"/>
                </a:solidFill>
                <a:latin typeface="Bookman Old Style - 16"/>
              </a:rPr>
              <a:t>B</a:t>
            </a:r>
          </a:p>
        </p:txBody>
      </p:sp>
      <p:sp>
        <p:nvSpPr>
          <p:cNvPr id="51210" name="Text Box 10"/>
          <p:cNvSpPr txBox="1">
            <a:spLocks noChangeArrowheads="1"/>
          </p:cNvSpPr>
          <p:nvPr/>
        </p:nvSpPr>
        <p:spPr bwMode="auto">
          <a:xfrm>
            <a:off x="7886700" y="444500"/>
            <a:ext cx="1295400" cy="1009650"/>
          </a:xfrm>
          <a:prstGeom prst="rect">
            <a:avLst/>
          </a:prstGeom>
          <a:noFill/>
          <a:ln w="9525">
            <a:noFill/>
            <a:miter lim="800000"/>
            <a:headEnd/>
            <a:tailEnd/>
          </a:ln>
          <a:effectLst/>
        </p:spPr>
        <p:txBody>
          <a:bodyPr>
            <a:spAutoFit/>
          </a:bodyPr>
          <a:lstStyle/>
          <a:p>
            <a:r>
              <a:rPr lang="en-GB" sz="5200" b="1">
                <a:solidFill>
                  <a:srgbClr val="4B0082"/>
                </a:solidFill>
                <a:latin typeface="Bookman Old Style - 16"/>
              </a:rPr>
              <a:t>C</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52226" name="Freeform 2"/>
          <p:cNvSpPr>
            <a:spLocks/>
          </p:cNvSpPr>
          <p:nvPr/>
        </p:nvSpPr>
        <p:spPr bwMode="auto">
          <a:xfrm>
            <a:off x="1066800" y="5905500"/>
            <a:ext cx="8180388" cy="788988"/>
          </a:xfrm>
          <a:custGeom>
            <a:avLst/>
            <a:gdLst/>
            <a:ahLst/>
            <a:cxnLst>
              <a:cxn ang="0">
                <a:pos x="0" y="0"/>
              </a:cxn>
              <a:cxn ang="0">
                <a:pos x="5152" y="0"/>
              </a:cxn>
              <a:cxn ang="0">
                <a:pos x="5152" y="496"/>
              </a:cxn>
              <a:cxn ang="0">
                <a:pos x="0" y="496"/>
              </a:cxn>
              <a:cxn ang="0">
                <a:pos x="0" y="0"/>
              </a:cxn>
            </a:cxnLst>
            <a:rect l="0" t="0" r="r" b="b"/>
            <a:pathLst>
              <a:path w="5153" h="497">
                <a:moveTo>
                  <a:pt x="0" y="0"/>
                </a:moveTo>
                <a:lnTo>
                  <a:pt x="5152" y="0"/>
                </a:lnTo>
                <a:lnTo>
                  <a:pt x="5152" y="496"/>
                </a:lnTo>
                <a:lnTo>
                  <a:pt x="0" y="496"/>
                </a:lnTo>
                <a:lnTo>
                  <a:pt x="0" y="0"/>
                </a:lnTo>
                <a:close/>
              </a:path>
            </a:pathLst>
          </a:custGeom>
          <a:solidFill>
            <a:srgbClr val="FFFFFF"/>
          </a:solidFill>
          <a:ln w="38100" cap="flat">
            <a:solidFill>
              <a:srgbClr val="4B0082"/>
            </a:solidFill>
            <a:prstDash val="solid"/>
            <a:round/>
            <a:headEnd/>
            <a:tailEnd/>
          </a:ln>
          <a:effectLst/>
        </p:spPr>
        <p:txBody>
          <a:bodyPr wrap="none" anchor="ctr"/>
          <a:lstStyle/>
          <a:p>
            <a:endParaRPr lang="en-US"/>
          </a:p>
        </p:txBody>
      </p:sp>
      <p:sp>
        <p:nvSpPr>
          <p:cNvPr id="52227" name="Text Box 3"/>
          <p:cNvSpPr txBox="1">
            <a:spLocks noChangeArrowheads="1"/>
          </p:cNvSpPr>
          <p:nvPr/>
        </p:nvSpPr>
        <p:spPr bwMode="auto">
          <a:xfrm>
            <a:off x="50800" y="0"/>
            <a:ext cx="9855200" cy="1595438"/>
          </a:xfrm>
          <a:prstGeom prst="rect">
            <a:avLst/>
          </a:prstGeom>
          <a:noFill/>
          <a:ln w="9525">
            <a:noFill/>
            <a:miter lim="800000"/>
            <a:headEnd/>
            <a:tailEnd/>
          </a:ln>
          <a:effectLst/>
        </p:spPr>
        <p:txBody>
          <a:bodyPr>
            <a:spAutoFit/>
          </a:bodyPr>
          <a:lstStyle/>
          <a:p>
            <a:pPr algn="ctr"/>
            <a:r>
              <a:rPr lang="en-GB" sz="4500" b="1">
                <a:solidFill>
                  <a:srgbClr val="005500"/>
                </a:solidFill>
                <a:latin typeface="Bookman Old Style - 14"/>
              </a:rPr>
              <a:t>What is the difference between these two? </a:t>
            </a:r>
          </a:p>
        </p:txBody>
      </p:sp>
      <p:sp>
        <p:nvSpPr>
          <p:cNvPr id="52228" name="Freeform 4"/>
          <p:cNvSpPr>
            <a:spLocks/>
          </p:cNvSpPr>
          <p:nvPr/>
        </p:nvSpPr>
        <p:spPr bwMode="auto">
          <a:xfrm>
            <a:off x="1079500" y="1714500"/>
            <a:ext cx="2960688" cy="2681288"/>
          </a:xfrm>
          <a:custGeom>
            <a:avLst/>
            <a:gdLst/>
            <a:ahLst/>
            <a:cxnLst>
              <a:cxn ang="0">
                <a:pos x="0" y="0"/>
              </a:cxn>
              <a:cxn ang="0">
                <a:pos x="1864" y="0"/>
              </a:cxn>
              <a:cxn ang="0">
                <a:pos x="1864" y="1688"/>
              </a:cxn>
              <a:cxn ang="0">
                <a:pos x="0" y="1688"/>
              </a:cxn>
              <a:cxn ang="0">
                <a:pos x="0" y="0"/>
              </a:cxn>
            </a:cxnLst>
            <a:rect l="0" t="0" r="r" b="b"/>
            <a:pathLst>
              <a:path w="1865" h="1689">
                <a:moveTo>
                  <a:pt x="0" y="0"/>
                </a:moveTo>
                <a:lnTo>
                  <a:pt x="1864" y="0"/>
                </a:lnTo>
                <a:lnTo>
                  <a:pt x="1864" y="1688"/>
                </a:lnTo>
                <a:lnTo>
                  <a:pt x="0" y="1688"/>
                </a:lnTo>
                <a:lnTo>
                  <a:pt x="0" y="0"/>
                </a:lnTo>
                <a:close/>
              </a:path>
            </a:pathLst>
          </a:custGeom>
          <a:solidFill>
            <a:srgbClr val="FFFFFF"/>
          </a:solidFill>
          <a:ln w="76200" cap="flat">
            <a:solidFill>
              <a:srgbClr val="FF0000"/>
            </a:solidFill>
            <a:prstDash val="solid"/>
            <a:round/>
            <a:headEnd/>
            <a:tailEnd/>
          </a:ln>
          <a:effectLst/>
        </p:spPr>
        <p:txBody>
          <a:bodyPr wrap="none" anchor="ctr"/>
          <a:lstStyle/>
          <a:p>
            <a:endParaRPr lang="en-US"/>
          </a:p>
        </p:txBody>
      </p:sp>
      <p:sp>
        <p:nvSpPr>
          <p:cNvPr id="52229" name="Freeform 5"/>
          <p:cNvSpPr>
            <a:spLocks/>
          </p:cNvSpPr>
          <p:nvPr/>
        </p:nvSpPr>
        <p:spPr bwMode="auto">
          <a:xfrm>
            <a:off x="6121400" y="1778000"/>
            <a:ext cx="3100388" cy="2655888"/>
          </a:xfrm>
          <a:custGeom>
            <a:avLst/>
            <a:gdLst/>
            <a:ahLst/>
            <a:cxnLst>
              <a:cxn ang="0">
                <a:pos x="0" y="0"/>
              </a:cxn>
              <a:cxn ang="0">
                <a:pos x="1952" y="0"/>
              </a:cxn>
              <a:cxn ang="0">
                <a:pos x="1952" y="1672"/>
              </a:cxn>
              <a:cxn ang="0">
                <a:pos x="0" y="1672"/>
              </a:cxn>
              <a:cxn ang="0">
                <a:pos x="0" y="0"/>
              </a:cxn>
            </a:cxnLst>
            <a:rect l="0" t="0" r="r" b="b"/>
            <a:pathLst>
              <a:path w="1953" h="1673">
                <a:moveTo>
                  <a:pt x="0" y="0"/>
                </a:moveTo>
                <a:lnTo>
                  <a:pt x="1952" y="0"/>
                </a:lnTo>
                <a:lnTo>
                  <a:pt x="1952" y="1672"/>
                </a:lnTo>
                <a:lnTo>
                  <a:pt x="0" y="1672"/>
                </a:lnTo>
                <a:lnTo>
                  <a:pt x="0" y="0"/>
                </a:lnTo>
                <a:close/>
              </a:path>
            </a:pathLst>
          </a:custGeom>
          <a:solidFill>
            <a:srgbClr val="FFFFFF"/>
          </a:solidFill>
          <a:ln w="76200" cap="flat">
            <a:solidFill>
              <a:srgbClr val="0000FF"/>
            </a:solidFill>
            <a:prstDash val="solid"/>
            <a:round/>
            <a:headEnd/>
            <a:tailEnd/>
          </a:ln>
          <a:effectLst/>
        </p:spPr>
        <p:txBody>
          <a:bodyPr wrap="none" anchor="ctr"/>
          <a:lstStyle/>
          <a:p>
            <a:endParaRPr lang="en-US"/>
          </a:p>
        </p:txBody>
      </p:sp>
      <p:sp>
        <p:nvSpPr>
          <p:cNvPr id="52230" name="Text Box 6"/>
          <p:cNvSpPr txBox="1">
            <a:spLocks noChangeArrowheads="1"/>
          </p:cNvSpPr>
          <p:nvPr/>
        </p:nvSpPr>
        <p:spPr bwMode="auto">
          <a:xfrm>
            <a:off x="88900" y="4559300"/>
            <a:ext cx="10236200" cy="2147888"/>
          </a:xfrm>
          <a:prstGeom prst="rect">
            <a:avLst/>
          </a:prstGeom>
          <a:noFill/>
          <a:ln w="9525">
            <a:noFill/>
            <a:miter lim="800000"/>
            <a:headEnd/>
            <a:tailEnd/>
          </a:ln>
          <a:effectLst/>
        </p:spPr>
        <p:txBody>
          <a:bodyPr>
            <a:spAutoFit/>
          </a:bodyPr>
          <a:lstStyle/>
          <a:p>
            <a:pPr algn="ctr"/>
            <a:r>
              <a:rPr lang="en-GB" sz="4400" b="1">
                <a:solidFill>
                  <a:srgbClr val="005500"/>
                </a:solidFill>
                <a:latin typeface="Bookman Old Style - 26"/>
              </a:rPr>
              <a:t>Why? </a:t>
            </a:r>
          </a:p>
          <a:p>
            <a:pPr algn="ctr"/>
            <a:r>
              <a:rPr lang="en-GB" sz="4400" b="1">
                <a:solidFill>
                  <a:srgbClr val="005500"/>
                </a:solidFill>
                <a:latin typeface="Bookman Old Style - 26"/>
              </a:rPr>
              <a:t>Use this sentence in your answer:  </a:t>
            </a:r>
          </a:p>
          <a:p>
            <a:pPr algn="ctr"/>
            <a:r>
              <a:rPr lang="en-GB" sz="4400" b="1">
                <a:solidFill>
                  <a:srgbClr val="005500"/>
                </a:solidFill>
                <a:latin typeface="Bookman Old Style - 26"/>
              </a:rPr>
              <a:t>.</a:t>
            </a:r>
            <a:r>
              <a:rPr lang="en-GB" sz="4400" b="1" i="1">
                <a:solidFill>
                  <a:srgbClr val="4B0082"/>
                </a:solidFill>
                <a:latin typeface="Bookman Old Style - 26"/>
              </a:rPr>
              <a:t>.. is ..., whereas .... is .....</a:t>
            </a:r>
          </a:p>
        </p:txBody>
      </p:sp>
      <p:sp>
        <p:nvSpPr>
          <p:cNvPr id="52231" name="Text Box 7"/>
          <p:cNvSpPr txBox="1">
            <a:spLocks noChangeArrowheads="1"/>
          </p:cNvSpPr>
          <p:nvPr/>
        </p:nvSpPr>
        <p:spPr bwMode="auto">
          <a:xfrm>
            <a:off x="2159000" y="863600"/>
            <a:ext cx="1397000" cy="1106488"/>
          </a:xfrm>
          <a:prstGeom prst="rect">
            <a:avLst/>
          </a:prstGeom>
          <a:noFill/>
          <a:ln w="9525">
            <a:noFill/>
            <a:miter lim="800000"/>
            <a:headEnd/>
            <a:tailEnd/>
          </a:ln>
          <a:effectLst/>
        </p:spPr>
        <p:txBody>
          <a:bodyPr>
            <a:spAutoFit/>
          </a:bodyPr>
          <a:lstStyle/>
          <a:p>
            <a:r>
              <a:rPr lang="en-GB" sz="5800" b="1">
                <a:solidFill>
                  <a:srgbClr val="FF0000"/>
                </a:solidFill>
                <a:latin typeface="Bookman Old Style - 16"/>
              </a:rPr>
              <a:t>A</a:t>
            </a:r>
          </a:p>
        </p:txBody>
      </p:sp>
      <p:sp>
        <p:nvSpPr>
          <p:cNvPr id="52232" name="Text Box 8"/>
          <p:cNvSpPr txBox="1">
            <a:spLocks noChangeArrowheads="1"/>
          </p:cNvSpPr>
          <p:nvPr/>
        </p:nvSpPr>
        <p:spPr bwMode="auto">
          <a:xfrm>
            <a:off x="7378700" y="914400"/>
            <a:ext cx="1447800" cy="1144588"/>
          </a:xfrm>
          <a:prstGeom prst="rect">
            <a:avLst/>
          </a:prstGeom>
          <a:noFill/>
          <a:ln w="9525">
            <a:noFill/>
            <a:miter lim="800000"/>
            <a:headEnd/>
            <a:tailEnd/>
          </a:ln>
          <a:effectLst/>
        </p:spPr>
        <p:txBody>
          <a:bodyPr>
            <a:spAutoFit/>
          </a:bodyPr>
          <a:lstStyle/>
          <a:p>
            <a:r>
              <a:rPr lang="en-GB" sz="6000" b="1">
                <a:solidFill>
                  <a:srgbClr val="0000FF"/>
                </a:solidFill>
                <a:latin typeface="Bookman Old Style - 16"/>
              </a:rPr>
              <a:t>B</a:t>
            </a:r>
          </a:p>
        </p:txBody>
      </p:sp>
      <p:sp>
        <p:nvSpPr>
          <p:cNvPr id="52233" name="Text Box 9"/>
          <p:cNvSpPr txBox="1">
            <a:spLocks noChangeArrowheads="1"/>
          </p:cNvSpPr>
          <p:nvPr/>
        </p:nvSpPr>
        <p:spPr bwMode="auto">
          <a:xfrm>
            <a:off x="4368800" y="2781300"/>
            <a:ext cx="2057400" cy="509588"/>
          </a:xfrm>
          <a:prstGeom prst="rect">
            <a:avLst/>
          </a:prstGeom>
          <a:noFill/>
          <a:ln w="9525">
            <a:noFill/>
            <a:miter lim="800000"/>
            <a:headEnd/>
            <a:tailEnd/>
          </a:ln>
          <a:effectLst/>
        </p:spPr>
        <p:txBody>
          <a:bodyPr>
            <a:spAutoFit/>
          </a:bodyPr>
          <a:lstStyle/>
          <a:p>
            <a:r>
              <a:rPr lang="en-GB" sz="1500">
                <a:solidFill>
                  <a:srgbClr val="000000"/>
                </a:solidFill>
                <a:latin typeface="Times New Roman - 16"/>
              </a:rPr>
              <a:t>Insert images or key words here</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FD700"/>
        </a:solidFill>
        <a:effectLst/>
      </p:bgPr>
    </p:bg>
    <p:spTree>
      <p:nvGrpSpPr>
        <p:cNvPr id="1" name=""/>
        <p:cNvGrpSpPr/>
        <p:nvPr/>
      </p:nvGrpSpPr>
      <p:grpSpPr>
        <a:xfrm>
          <a:off x="0" y="0"/>
          <a:ext cx="0" cy="0"/>
          <a:chOff x="0" y="0"/>
          <a:chExt cx="0" cy="0"/>
        </a:xfrm>
      </p:grpSpPr>
      <p:sp>
        <p:nvSpPr>
          <p:cNvPr id="53250" name="Freeform 2"/>
          <p:cNvSpPr>
            <a:spLocks/>
          </p:cNvSpPr>
          <p:nvPr/>
        </p:nvSpPr>
        <p:spPr bwMode="auto">
          <a:xfrm rot="19836599">
            <a:off x="-376238" y="2301875"/>
            <a:ext cx="3413126" cy="3063875"/>
          </a:xfrm>
          <a:custGeom>
            <a:avLst/>
            <a:gdLst/>
            <a:ahLst/>
            <a:cxnLst>
              <a:cxn ang="0">
                <a:pos x="0" y="0"/>
              </a:cxn>
              <a:cxn ang="0">
                <a:pos x="2149" y="0"/>
              </a:cxn>
              <a:cxn ang="0">
                <a:pos x="2149" y="1929"/>
              </a:cxn>
              <a:cxn ang="0">
                <a:pos x="0" y="1929"/>
              </a:cxn>
              <a:cxn ang="0">
                <a:pos x="0" y="0"/>
              </a:cxn>
            </a:cxnLst>
            <a:rect l="0" t="0" r="r" b="b"/>
            <a:pathLst>
              <a:path w="2150" h="1930">
                <a:moveTo>
                  <a:pt x="0" y="0"/>
                </a:moveTo>
                <a:lnTo>
                  <a:pt x="2149" y="0"/>
                </a:lnTo>
                <a:lnTo>
                  <a:pt x="2149" y="1929"/>
                </a:lnTo>
                <a:lnTo>
                  <a:pt x="0" y="1929"/>
                </a:lnTo>
                <a:lnTo>
                  <a:pt x="0" y="0"/>
                </a:lnTo>
                <a:close/>
              </a:path>
            </a:pathLst>
          </a:custGeom>
          <a:solidFill>
            <a:srgbClr val="FF0000"/>
          </a:solidFill>
          <a:ln w="76200" cap="flat">
            <a:solidFill>
              <a:srgbClr val="FF0000"/>
            </a:solidFill>
            <a:prstDash val="solid"/>
            <a:round/>
            <a:headEnd/>
            <a:tailEnd/>
          </a:ln>
          <a:effectLst/>
        </p:spPr>
        <p:txBody>
          <a:bodyPr wrap="none" anchor="ctr"/>
          <a:lstStyle/>
          <a:p>
            <a:endParaRPr lang="en-US"/>
          </a:p>
        </p:txBody>
      </p:sp>
      <p:sp>
        <p:nvSpPr>
          <p:cNvPr id="53251" name="Freeform 3"/>
          <p:cNvSpPr>
            <a:spLocks/>
          </p:cNvSpPr>
          <p:nvPr/>
        </p:nvSpPr>
        <p:spPr bwMode="auto">
          <a:xfrm rot="1551000">
            <a:off x="7221538" y="2171700"/>
            <a:ext cx="2905125" cy="2670175"/>
          </a:xfrm>
          <a:custGeom>
            <a:avLst/>
            <a:gdLst/>
            <a:ahLst/>
            <a:cxnLst>
              <a:cxn ang="0">
                <a:pos x="0" y="0"/>
              </a:cxn>
              <a:cxn ang="0">
                <a:pos x="1829" y="0"/>
              </a:cxn>
              <a:cxn ang="0">
                <a:pos x="1829" y="1681"/>
              </a:cxn>
              <a:cxn ang="0">
                <a:pos x="0" y="1681"/>
              </a:cxn>
              <a:cxn ang="0">
                <a:pos x="0" y="0"/>
              </a:cxn>
            </a:cxnLst>
            <a:rect l="0" t="0" r="r" b="b"/>
            <a:pathLst>
              <a:path w="1830" h="1682">
                <a:moveTo>
                  <a:pt x="0" y="0"/>
                </a:moveTo>
                <a:lnTo>
                  <a:pt x="1829" y="0"/>
                </a:lnTo>
                <a:lnTo>
                  <a:pt x="1829" y="1681"/>
                </a:lnTo>
                <a:lnTo>
                  <a:pt x="0" y="1681"/>
                </a:lnTo>
                <a:lnTo>
                  <a:pt x="0" y="0"/>
                </a:lnTo>
                <a:close/>
              </a:path>
            </a:pathLst>
          </a:custGeom>
          <a:solidFill>
            <a:srgbClr val="FF0000"/>
          </a:solidFill>
          <a:ln w="76200" cap="flat">
            <a:solidFill>
              <a:srgbClr val="FF0000"/>
            </a:solidFill>
            <a:prstDash val="solid"/>
            <a:round/>
            <a:headEnd/>
            <a:tailEnd/>
          </a:ln>
          <a:effectLst/>
        </p:spPr>
        <p:txBody>
          <a:bodyPr wrap="none" anchor="ctr"/>
          <a:lstStyle/>
          <a:p>
            <a:endParaRPr lang="en-US"/>
          </a:p>
        </p:txBody>
      </p:sp>
      <p:pic>
        <p:nvPicPr>
          <p:cNvPr id="53252" name="Picture 4" descr="clipboard(12)"/>
          <p:cNvPicPr>
            <a:picLocks noChangeAspect="1" noChangeArrowheads="1"/>
          </p:cNvPicPr>
          <p:nvPr/>
        </p:nvPicPr>
        <p:blipFill>
          <a:blip r:embed="rId2" cstate="print"/>
          <a:srcRect/>
          <a:stretch>
            <a:fillRect/>
          </a:stretch>
        </p:blipFill>
        <p:spPr bwMode="auto">
          <a:xfrm rot="19790400">
            <a:off x="-266700" y="2451100"/>
            <a:ext cx="3203575" cy="2781300"/>
          </a:xfrm>
          <a:prstGeom prst="rect">
            <a:avLst/>
          </a:prstGeom>
          <a:noFill/>
          <a:ln w="9525">
            <a:noFill/>
            <a:miter lim="800000"/>
            <a:headEnd/>
            <a:tailEnd/>
          </a:ln>
          <a:effectLst/>
        </p:spPr>
      </p:pic>
      <p:pic>
        <p:nvPicPr>
          <p:cNvPr id="53253" name="Picture 5" descr="clipboard(11)"/>
          <p:cNvPicPr>
            <a:picLocks noChangeAspect="1" noChangeArrowheads="1"/>
          </p:cNvPicPr>
          <p:nvPr/>
        </p:nvPicPr>
        <p:blipFill>
          <a:blip r:embed="rId3" cstate="print"/>
          <a:srcRect/>
          <a:stretch>
            <a:fillRect/>
          </a:stretch>
        </p:blipFill>
        <p:spPr bwMode="auto">
          <a:xfrm rot="1549800">
            <a:off x="7321550" y="2332038"/>
            <a:ext cx="2722563" cy="2362200"/>
          </a:xfrm>
          <a:prstGeom prst="rect">
            <a:avLst/>
          </a:prstGeom>
          <a:noFill/>
          <a:ln w="9525">
            <a:noFill/>
            <a:miter lim="800000"/>
            <a:headEnd/>
            <a:tailEnd/>
          </a:ln>
          <a:effectLst/>
        </p:spPr>
      </p:pic>
      <p:sp>
        <p:nvSpPr>
          <p:cNvPr id="53254" name="Text Box 6"/>
          <p:cNvSpPr txBox="1">
            <a:spLocks noChangeArrowheads="1"/>
          </p:cNvSpPr>
          <p:nvPr/>
        </p:nvSpPr>
        <p:spPr bwMode="auto">
          <a:xfrm>
            <a:off x="2413000" y="0"/>
            <a:ext cx="5613400" cy="976313"/>
          </a:xfrm>
          <a:prstGeom prst="rect">
            <a:avLst/>
          </a:prstGeom>
          <a:noFill/>
          <a:ln w="9525">
            <a:noFill/>
            <a:miter lim="800000"/>
            <a:headEnd/>
            <a:tailEnd/>
          </a:ln>
          <a:effectLst/>
        </p:spPr>
        <p:txBody>
          <a:bodyPr>
            <a:spAutoFit/>
          </a:bodyPr>
          <a:lstStyle/>
          <a:p>
            <a:r>
              <a:rPr lang="en-GB" sz="5100" b="1">
                <a:solidFill>
                  <a:srgbClr val="FF0000"/>
                </a:solidFill>
                <a:latin typeface="Bookman Old Style - 16"/>
              </a:rPr>
              <a:t>Memory Game</a:t>
            </a:r>
          </a:p>
        </p:txBody>
      </p:sp>
      <p:sp>
        <p:nvSpPr>
          <p:cNvPr id="53255" name="Text Box 7"/>
          <p:cNvSpPr txBox="1">
            <a:spLocks noChangeArrowheads="1"/>
          </p:cNvSpPr>
          <p:nvPr/>
        </p:nvSpPr>
        <p:spPr bwMode="auto">
          <a:xfrm>
            <a:off x="228600" y="698500"/>
            <a:ext cx="9804400" cy="487363"/>
          </a:xfrm>
          <a:prstGeom prst="rect">
            <a:avLst/>
          </a:prstGeom>
          <a:noFill/>
          <a:ln w="9525">
            <a:noFill/>
            <a:miter lim="800000"/>
            <a:headEnd/>
            <a:tailEnd/>
          </a:ln>
          <a:effectLst/>
        </p:spPr>
        <p:txBody>
          <a:bodyPr>
            <a:spAutoFit/>
          </a:bodyPr>
          <a:lstStyle/>
          <a:p>
            <a:r>
              <a:rPr lang="en-GB" sz="2600">
                <a:solidFill>
                  <a:srgbClr val="000000"/>
                </a:solidFill>
                <a:latin typeface="Times New Roman - 16"/>
              </a:rPr>
              <a:t>Here are the key words we have learnt today/ over the last few lessons.</a:t>
            </a:r>
          </a:p>
        </p:txBody>
      </p:sp>
      <p:sp>
        <p:nvSpPr>
          <p:cNvPr id="53256" name="Text Box 8"/>
          <p:cNvSpPr txBox="1">
            <a:spLocks noChangeArrowheads="1"/>
          </p:cNvSpPr>
          <p:nvPr/>
        </p:nvSpPr>
        <p:spPr bwMode="auto">
          <a:xfrm>
            <a:off x="2184400" y="1079500"/>
            <a:ext cx="6019800" cy="509588"/>
          </a:xfrm>
          <a:prstGeom prst="rect">
            <a:avLst/>
          </a:prstGeom>
          <a:noFill/>
          <a:ln w="9525">
            <a:noFill/>
            <a:miter lim="800000"/>
            <a:headEnd/>
            <a:tailEnd/>
          </a:ln>
          <a:effectLst/>
        </p:spPr>
        <p:txBody>
          <a:bodyPr>
            <a:spAutoFit/>
          </a:bodyPr>
          <a:lstStyle/>
          <a:p>
            <a:r>
              <a:rPr lang="en-GB" sz="2700">
                <a:solidFill>
                  <a:srgbClr val="000000"/>
                </a:solidFill>
                <a:latin typeface="Times New Roman - 16"/>
              </a:rPr>
              <a:t>You have 2 minutes to memorise them.</a:t>
            </a:r>
          </a:p>
        </p:txBody>
      </p:sp>
      <p:sp>
        <p:nvSpPr>
          <p:cNvPr id="53257" name="Freeform 9"/>
          <p:cNvSpPr>
            <a:spLocks/>
          </p:cNvSpPr>
          <p:nvPr/>
        </p:nvSpPr>
        <p:spPr bwMode="auto">
          <a:xfrm>
            <a:off x="2743200" y="1663700"/>
            <a:ext cx="4651375" cy="4156075"/>
          </a:xfrm>
          <a:custGeom>
            <a:avLst/>
            <a:gdLst/>
            <a:ahLst/>
            <a:cxnLst>
              <a:cxn ang="0">
                <a:pos x="0" y="0"/>
              </a:cxn>
              <a:cxn ang="0">
                <a:pos x="2929" y="0"/>
              </a:cxn>
              <a:cxn ang="0">
                <a:pos x="2929" y="2617"/>
              </a:cxn>
              <a:cxn ang="0">
                <a:pos x="0" y="2617"/>
              </a:cxn>
              <a:cxn ang="0">
                <a:pos x="0" y="0"/>
              </a:cxn>
            </a:cxnLst>
            <a:rect l="0" t="0" r="r" b="b"/>
            <a:pathLst>
              <a:path w="2930" h="2618">
                <a:moveTo>
                  <a:pt x="0" y="0"/>
                </a:moveTo>
                <a:lnTo>
                  <a:pt x="2929" y="0"/>
                </a:lnTo>
                <a:lnTo>
                  <a:pt x="2929" y="2617"/>
                </a:lnTo>
                <a:lnTo>
                  <a:pt x="0" y="2617"/>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3258" name="Text Box 10"/>
          <p:cNvSpPr txBox="1">
            <a:spLocks noChangeArrowheads="1"/>
          </p:cNvSpPr>
          <p:nvPr/>
        </p:nvSpPr>
        <p:spPr bwMode="auto">
          <a:xfrm>
            <a:off x="0" y="5943600"/>
            <a:ext cx="10287000" cy="1322388"/>
          </a:xfrm>
          <a:prstGeom prst="rect">
            <a:avLst/>
          </a:prstGeom>
          <a:noFill/>
          <a:ln w="9525">
            <a:noFill/>
            <a:miter lim="800000"/>
            <a:headEnd/>
            <a:tailEnd/>
          </a:ln>
          <a:effectLst/>
        </p:spPr>
        <p:txBody>
          <a:bodyPr>
            <a:spAutoFit/>
          </a:bodyPr>
          <a:lstStyle/>
          <a:p>
            <a:pPr algn="ctr"/>
            <a:r>
              <a:rPr lang="en-GB" sz="2700">
                <a:solidFill>
                  <a:srgbClr val="000000"/>
                </a:solidFill>
                <a:latin typeface="Times New Roman - 28"/>
              </a:rPr>
              <a:t>You will then need to recall them from memory in a limited time in your groups/pairs.  </a:t>
            </a:r>
          </a:p>
          <a:p>
            <a:pPr algn="ctr"/>
            <a:r>
              <a:rPr lang="en-GB" sz="2700">
                <a:solidFill>
                  <a:srgbClr val="000000"/>
                </a:solidFill>
                <a:latin typeface="Times New Roman - 28"/>
              </a:rPr>
              <a:t>Prizes for the most right answers - correct word and correct spelling! </a:t>
            </a:r>
          </a:p>
        </p:txBody>
      </p:sp>
      <p:sp>
        <p:nvSpPr>
          <p:cNvPr id="53259" name="Text Box 11"/>
          <p:cNvSpPr txBox="1">
            <a:spLocks noChangeArrowheads="1"/>
          </p:cNvSpPr>
          <p:nvPr/>
        </p:nvSpPr>
        <p:spPr bwMode="auto">
          <a:xfrm>
            <a:off x="4165600" y="3314700"/>
            <a:ext cx="1955800" cy="290513"/>
          </a:xfrm>
          <a:prstGeom prst="rect">
            <a:avLst/>
          </a:prstGeom>
          <a:noFill/>
          <a:ln w="9525">
            <a:noFill/>
            <a:miter lim="800000"/>
            <a:headEnd/>
            <a:tailEnd/>
          </a:ln>
          <a:effectLst/>
        </p:spPr>
        <p:txBody>
          <a:bodyPr>
            <a:spAutoFit/>
          </a:bodyPr>
          <a:lstStyle/>
          <a:p>
            <a:r>
              <a:rPr lang="en-GB" sz="1500">
                <a:solidFill>
                  <a:srgbClr val="000000"/>
                </a:solidFill>
                <a:latin typeface="Times New Roman - 16"/>
              </a:rPr>
              <a:t>Insert keywords here</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FD700"/>
        </a:solidFill>
        <a:effectLst/>
      </p:bgPr>
    </p:bg>
    <p:spTree>
      <p:nvGrpSpPr>
        <p:cNvPr id="1" name=""/>
        <p:cNvGrpSpPr/>
        <p:nvPr/>
      </p:nvGrpSpPr>
      <p:grpSpPr>
        <a:xfrm>
          <a:off x="0" y="0"/>
          <a:ext cx="0" cy="0"/>
          <a:chOff x="0" y="0"/>
          <a:chExt cx="0" cy="0"/>
        </a:xfrm>
      </p:grpSpPr>
      <p:sp>
        <p:nvSpPr>
          <p:cNvPr id="54274" name="Freeform 2"/>
          <p:cNvSpPr>
            <a:spLocks/>
          </p:cNvSpPr>
          <p:nvPr/>
        </p:nvSpPr>
        <p:spPr bwMode="auto">
          <a:xfrm rot="19836599">
            <a:off x="-134938" y="2009775"/>
            <a:ext cx="3413126" cy="3063875"/>
          </a:xfrm>
          <a:custGeom>
            <a:avLst/>
            <a:gdLst/>
            <a:ahLst/>
            <a:cxnLst>
              <a:cxn ang="0">
                <a:pos x="0" y="0"/>
              </a:cxn>
              <a:cxn ang="0">
                <a:pos x="2149" y="0"/>
              </a:cxn>
              <a:cxn ang="0">
                <a:pos x="2149" y="1929"/>
              </a:cxn>
              <a:cxn ang="0">
                <a:pos x="0" y="1929"/>
              </a:cxn>
              <a:cxn ang="0">
                <a:pos x="0" y="0"/>
              </a:cxn>
            </a:cxnLst>
            <a:rect l="0" t="0" r="r" b="b"/>
            <a:pathLst>
              <a:path w="2150" h="1930">
                <a:moveTo>
                  <a:pt x="0" y="0"/>
                </a:moveTo>
                <a:lnTo>
                  <a:pt x="2149" y="0"/>
                </a:lnTo>
                <a:lnTo>
                  <a:pt x="2149" y="1929"/>
                </a:lnTo>
                <a:lnTo>
                  <a:pt x="0" y="1929"/>
                </a:lnTo>
                <a:lnTo>
                  <a:pt x="0" y="0"/>
                </a:lnTo>
                <a:close/>
              </a:path>
            </a:pathLst>
          </a:custGeom>
          <a:solidFill>
            <a:srgbClr val="0000FF"/>
          </a:solidFill>
          <a:ln w="76200" cap="flat">
            <a:solidFill>
              <a:srgbClr val="FF0000"/>
            </a:solidFill>
            <a:prstDash val="solid"/>
            <a:round/>
            <a:headEnd/>
            <a:tailEnd/>
          </a:ln>
          <a:effectLst/>
        </p:spPr>
        <p:txBody>
          <a:bodyPr wrap="none" anchor="ctr"/>
          <a:lstStyle/>
          <a:p>
            <a:endParaRPr lang="en-US"/>
          </a:p>
        </p:txBody>
      </p:sp>
      <p:sp>
        <p:nvSpPr>
          <p:cNvPr id="54275" name="Freeform 3"/>
          <p:cNvSpPr>
            <a:spLocks/>
          </p:cNvSpPr>
          <p:nvPr/>
        </p:nvSpPr>
        <p:spPr bwMode="auto">
          <a:xfrm rot="1551000">
            <a:off x="6848475" y="1960563"/>
            <a:ext cx="3076575" cy="2830512"/>
          </a:xfrm>
          <a:custGeom>
            <a:avLst/>
            <a:gdLst/>
            <a:ahLst/>
            <a:cxnLst>
              <a:cxn ang="0">
                <a:pos x="0" y="0"/>
              </a:cxn>
              <a:cxn ang="0">
                <a:pos x="1937" y="0"/>
              </a:cxn>
              <a:cxn ang="0">
                <a:pos x="1937" y="1782"/>
              </a:cxn>
              <a:cxn ang="0">
                <a:pos x="0" y="1782"/>
              </a:cxn>
              <a:cxn ang="0">
                <a:pos x="0" y="0"/>
              </a:cxn>
            </a:cxnLst>
            <a:rect l="0" t="0" r="r" b="b"/>
            <a:pathLst>
              <a:path w="1938" h="1783">
                <a:moveTo>
                  <a:pt x="0" y="0"/>
                </a:moveTo>
                <a:lnTo>
                  <a:pt x="1937" y="0"/>
                </a:lnTo>
                <a:lnTo>
                  <a:pt x="1937" y="1782"/>
                </a:lnTo>
                <a:lnTo>
                  <a:pt x="0" y="1782"/>
                </a:lnTo>
                <a:lnTo>
                  <a:pt x="0" y="0"/>
                </a:lnTo>
                <a:close/>
              </a:path>
            </a:pathLst>
          </a:custGeom>
          <a:solidFill>
            <a:srgbClr val="0000FF"/>
          </a:solidFill>
          <a:ln w="76200" cap="flat">
            <a:solidFill>
              <a:srgbClr val="FF0000"/>
            </a:solidFill>
            <a:prstDash val="solid"/>
            <a:round/>
            <a:headEnd/>
            <a:tailEnd/>
          </a:ln>
          <a:effectLst/>
        </p:spPr>
        <p:txBody>
          <a:bodyPr wrap="none" anchor="ctr"/>
          <a:lstStyle/>
          <a:p>
            <a:endParaRPr lang="en-US"/>
          </a:p>
        </p:txBody>
      </p:sp>
      <p:sp>
        <p:nvSpPr>
          <p:cNvPr id="54276" name="Text Box 4"/>
          <p:cNvSpPr txBox="1">
            <a:spLocks noChangeArrowheads="1"/>
          </p:cNvSpPr>
          <p:nvPr/>
        </p:nvSpPr>
        <p:spPr bwMode="auto">
          <a:xfrm>
            <a:off x="2438400" y="0"/>
            <a:ext cx="5613400" cy="976313"/>
          </a:xfrm>
          <a:prstGeom prst="rect">
            <a:avLst/>
          </a:prstGeom>
          <a:noFill/>
          <a:ln w="9525">
            <a:noFill/>
            <a:miter lim="800000"/>
            <a:headEnd/>
            <a:tailEnd/>
          </a:ln>
          <a:effectLst/>
        </p:spPr>
        <p:txBody>
          <a:bodyPr>
            <a:spAutoFit/>
          </a:bodyPr>
          <a:lstStyle/>
          <a:p>
            <a:r>
              <a:rPr lang="en-GB" sz="5100" b="1">
                <a:solidFill>
                  <a:srgbClr val="FF0000"/>
                </a:solidFill>
                <a:latin typeface="Bookman Old Style - 16"/>
              </a:rPr>
              <a:t>Memory Game</a:t>
            </a:r>
          </a:p>
        </p:txBody>
      </p:sp>
      <p:sp>
        <p:nvSpPr>
          <p:cNvPr id="54277" name="Text Box 5"/>
          <p:cNvSpPr txBox="1">
            <a:spLocks noChangeArrowheads="1"/>
          </p:cNvSpPr>
          <p:nvPr/>
        </p:nvSpPr>
        <p:spPr bwMode="auto">
          <a:xfrm>
            <a:off x="0" y="571500"/>
            <a:ext cx="10642600" cy="423863"/>
          </a:xfrm>
          <a:prstGeom prst="rect">
            <a:avLst/>
          </a:prstGeom>
          <a:noFill/>
          <a:ln w="9525">
            <a:noFill/>
            <a:miter lim="800000"/>
            <a:headEnd/>
            <a:tailEnd/>
          </a:ln>
          <a:effectLst/>
        </p:spPr>
        <p:txBody>
          <a:bodyPr>
            <a:spAutoFit/>
          </a:bodyPr>
          <a:lstStyle/>
          <a:p>
            <a:pPr algn="ctr"/>
            <a:r>
              <a:rPr lang="en-GB" sz="2300">
                <a:solidFill>
                  <a:srgbClr val="000000"/>
                </a:solidFill>
                <a:latin typeface="Times New Roman - 14"/>
              </a:rPr>
              <a:t>Here is the sequence of events we have learnt today/ over the last few lessons.</a:t>
            </a:r>
          </a:p>
        </p:txBody>
      </p:sp>
      <p:sp>
        <p:nvSpPr>
          <p:cNvPr id="54278" name="Text Box 6"/>
          <p:cNvSpPr txBox="1">
            <a:spLocks noChangeArrowheads="1"/>
          </p:cNvSpPr>
          <p:nvPr/>
        </p:nvSpPr>
        <p:spPr bwMode="auto">
          <a:xfrm>
            <a:off x="2019300" y="914400"/>
            <a:ext cx="6477000" cy="461963"/>
          </a:xfrm>
          <a:prstGeom prst="rect">
            <a:avLst/>
          </a:prstGeom>
          <a:noFill/>
          <a:ln w="9525">
            <a:noFill/>
            <a:miter lim="800000"/>
            <a:headEnd/>
            <a:tailEnd/>
          </a:ln>
          <a:effectLst/>
        </p:spPr>
        <p:txBody>
          <a:bodyPr>
            <a:spAutoFit/>
          </a:bodyPr>
          <a:lstStyle/>
          <a:p>
            <a:r>
              <a:rPr lang="en-GB" sz="2500">
                <a:solidFill>
                  <a:srgbClr val="000000"/>
                </a:solidFill>
                <a:latin typeface="Times New Roman - 16"/>
              </a:rPr>
              <a:t>You have 2 minutes to memorise the sequence.</a:t>
            </a:r>
          </a:p>
        </p:txBody>
      </p:sp>
      <p:sp>
        <p:nvSpPr>
          <p:cNvPr id="54279" name="Freeform 7"/>
          <p:cNvSpPr>
            <a:spLocks/>
          </p:cNvSpPr>
          <p:nvPr/>
        </p:nvSpPr>
        <p:spPr bwMode="auto">
          <a:xfrm>
            <a:off x="2895600" y="1473200"/>
            <a:ext cx="4346575" cy="574675"/>
          </a:xfrm>
          <a:custGeom>
            <a:avLst/>
            <a:gdLst/>
            <a:ahLst/>
            <a:cxnLst>
              <a:cxn ang="0">
                <a:pos x="0" y="0"/>
              </a:cxn>
              <a:cxn ang="0">
                <a:pos x="2737" y="0"/>
              </a:cxn>
              <a:cxn ang="0">
                <a:pos x="2737" y="361"/>
              </a:cxn>
              <a:cxn ang="0">
                <a:pos x="0" y="361"/>
              </a:cxn>
              <a:cxn ang="0">
                <a:pos x="0" y="0"/>
              </a:cxn>
            </a:cxnLst>
            <a:rect l="0" t="0" r="r" b="b"/>
            <a:pathLst>
              <a:path w="2738" h="362">
                <a:moveTo>
                  <a:pt x="0" y="0"/>
                </a:moveTo>
                <a:lnTo>
                  <a:pt x="2737" y="0"/>
                </a:lnTo>
                <a:lnTo>
                  <a:pt x="2737" y="361"/>
                </a:lnTo>
                <a:lnTo>
                  <a:pt x="0" y="361"/>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4280" name="Text Box 8"/>
          <p:cNvSpPr txBox="1">
            <a:spLocks noChangeArrowheads="1"/>
          </p:cNvSpPr>
          <p:nvPr/>
        </p:nvSpPr>
        <p:spPr bwMode="auto">
          <a:xfrm>
            <a:off x="0" y="5943600"/>
            <a:ext cx="10337800" cy="1323975"/>
          </a:xfrm>
          <a:prstGeom prst="rect">
            <a:avLst/>
          </a:prstGeom>
          <a:noFill/>
          <a:ln w="9525">
            <a:noFill/>
            <a:miter lim="800000"/>
            <a:headEnd/>
            <a:tailEnd/>
          </a:ln>
          <a:effectLst/>
        </p:spPr>
        <p:txBody>
          <a:bodyPr>
            <a:spAutoFit/>
          </a:bodyPr>
          <a:lstStyle/>
          <a:p>
            <a:pPr algn="ctr"/>
            <a:r>
              <a:rPr lang="en-GB" sz="2700">
                <a:solidFill>
                  <a:srgbClr val="000000"/>
                </a:solidFill>
                <a:latin typeface="Times New Roman - 28"/>
              </a:rPr>
              <a:t>You will then need to recall them from memory in a limited time in your groups/pairs.  </a:t>
            </a:r>
          </a:p>
          <a:p>
            <a:pPr algn="ctr"/>
            <a:r>
              <a:rPr lang="en-GB" sz="2700">
                <a:solidFill>
                  <a:srgbClr val="000000"/>
                </a:solidFill>
                <a:latin typeface="Times New Roman - 28"/>
              </a:rPr>
              <a:t>Prizes for the group who gets the sequence right first! </a:t>
            </a:r>
          </a:p>
        </p:txBody>
      </p:sp>
      <p:sp>
        <p:nvSpPr>
          <p:cNvPr id="54281" name="Freeform 9"/>
          <p:cNvSpPr>
            <a:spLocks/>
          </p:cNvSpPr>
          <p:nvPr/>
        </p:nvSpPr>
        <p:spPr bwMode="auto">
          <a:xfrm>
            <a:off x="2908300" y="4495800"/>
            <a:ext cx="4346575" cy="574675"/>
          </a:xfrm>
          <a:custGeom>
            <a:avLst/>
            <a:gdLst/>
            <a:ahLst/>
            <a:cxnLst>
              <a:cxn ang="0">
                <a:pos x="0" y="0"/>
              </a:cxn>
              <a:cxn ang="0">
                <a:pos x="2737" y="0"/>
              </a:cxn>
              <a:cxn ang="0">
                <a:pos x="2737" y="361"/>
              </a:cxn>
              <a:cxn ang="0">
                <a:pos x="0" y="361"/>
              </a:cxn>
              <a:cxn ang="0">
                <a:pos x="0" y="0"/>
              </a:cxn>
            </a:cxnLst>
            <a:rect l="0" t="0" r="r" b="b"/>
            <a:pathLst>
              <a:path w="2738" h="362">
                <a:moveTo>
                  <a:pt x="0" y="0"/>
                </a:moveTo>
                <a:lnTo>
                  <a:pt x="2737" y="0"/>
                </a:lnTo>
                <a:lnTo>
                  <a:pt x="2737" y="361"/>
                </a:lnTo>
                <a:lnTo>
                  <a:pt x="0" y="361"/>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4282" name="Freeform 10"/>
          <p:cNvSpPr>
            <a:spLocks/>
          </p:cNvSpPr>
          <p:nvPr/>
        </p:nvSpPr>
        <p:spPr bwMode="auto">
          <a:xfrm>
            <a:off x="2908300" y="5207000"/>
            <a:ext cx="4346575" cy="574675"/>
          </a:xfrm>
          <a:custGeom>
            <a:avLst/>
            <a:gdLst/>
            <a:ahLst/>
            <a:cxnLst>
              <a:cxn ang="0">
                <a:pos x="0" y="0"/>
              </a:cxn>
              <a:cxn ang="0">
                <a:pos x="2737" y="0"/>
              </a:cxn>
              <a:cxn ang="0">
                <a:pos x="2737" y="361"/>
              </a:cxn>
              <a:cxn ang="0">
                <a:pos x="0" y="361"/>
              </a:cxn>
              <a:cxn ang="0">
                <a:pos x="0" y="0"/>
              </a:cxn>
            </a:cxnLst>
            <a:rect l="0" t="0" r="r" b="b"/>
            <a:pathLst>
              <a:path w="2738" h="362">
                <a:moveTo>
                  <a:pt x="0" y="0"/>
                </a:moveTo>
                <a:lnTo>
                  <a:pt x="2737" y="0"/>
                </a:lnTo>
                <a:lnTo>
                  <a:pt x="2737" y="361"/>
                </a:lnTo>
                <a:lnTo>
                  <a:pt x="0" y="361"/>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4283" name="Line 11"/>
          <p:cNvSpPr>
            <a:spLocks noChangeShapeType="1"/>
          </p:cNvSpPr>
          <p:nvPr/>
        </p:nvSpPr>
        <p:spPr bwMode="auto">
          <a:xfrm>
            <a:off x="3009900" y="1854200"/>
            <a:ext cx="0" cy="317500"/>
          </a:xfrm>
          <a:prstGeom prst="line">
            <a:avLst/>
          </a:prstGeom>
          <a:noFill/>
          <a:ln w="127000">
            <a:solidFill>
              <a:srgbClr val="FF0000"/>
            </a:solidFill>
            <a:round/>
            <a:headEnd type="none" w="med" len="sm"/>
            <a:tailEnd type="triangle" w="med" len="sm"/>
          </a:ln>
          <a:effectLst/>
        </p:spPr>
        <p:txBody>
          <a:bodyPr wrap="none" anchor="ctr"/>
          <a:lstStyle/>
          <a:p>
            <a:endParaRPr lang="en-US"/>
          </a:p>
        </p:txBody>
      </p:sp>
      <p:sp>
        <p:nvSpPr>
          <p:cNvPr id="54284" name="Line 12"/>
          <p:cNvSpPr>
            <a:spLocks noChangeShapeType="1"/>
          </p:cNvSpPr>
          <p:nvPr/>
        </p:nvSpPr>
        <p:spPr bwMode="auto">
          <a:xfrm>
            <a:off x="3022600" y="3365500"/>
            <a:ext cx="0" cy="317500"/>
          </a:xfrm>
          <a:prstGeom prst="line">
            <a:avLst/>
          </a:prstGeom>
          <a:noFill/>
          <a:ln w="127000">
            <a:solidFill>
              <a:srgbClr val="FF0000"/>
            </a:solidFill>
            <a:round/>
            <a:headEnd type="none" w="med" len="sm"/>
            <a:tailEnd type="triangle" w="med" len="sm"/>
          </a:ln>
          <a:effectLst/>
        </p:spPr>
        <p:txBody>
          <a:bodyPr wrap="none" anchor="ctr"/>
          <a:lstStyle/>
          <a:p>
            <a:endParaRPr lang="en-US"/>
          </a:p>
        </p:txBody>
      </p:sp>
      <p:pic>
        <p:nvPicPr>
          <p:cNvPr id="54285" name="Picture 13" descr="clipboard(14)"/>
          <p:cNvPicPr>
            <a:picLocks noChangeAspect="1" noChangeArrowheads="1"/>
          </p:cNvPicPr>
          <p:nvPr/>
        </p:nvPicPr>
        <p:blipFill>
          <a:blip r:embed="rId2" cstate="print"/>
          <a:srcRect/>
          <a:stretch>
            <a:fillRect/>
          </a:stretch>
        </p:blipFill>
        <p:spPr bwMode="auto">
          <a:xfrm rot="1508400">
            <a:off x="7038975" y="2192338"/>
            <a:ext cx="2703513" cy="2374900"/>
          </a:xfrm>
          <a:prstGeom prst="rect">
            <a:avLst/>
          </a:prstGeom>
          <a:noFill/>
          <a:ln w="9525">
            <a:noFill/>
            <a:miter lim="800000"/>
            <a:headEnd/>
            <a:tailEnd/>
          </a:ln>
          <a:effectLst/>
        </p:spPr>
      </p:pic>
      <p:sp>
        <p:nvSpPr>
          <p:cNvPr id="54286" name="Line 14"/>
          <p:cNvSpPr>
            <a:spLocks noChangeShapeType="1"/>
          </p:cNvSpPr>
          <p:nvPr/>
        </p:nvSpPr>
        <p:spPr bwMode="auto">
          <a:xfrm>
            <a:off x="3009900" y="4826000"/>
            <a:ext cx="0" cy="317500"/>
          </a:xfrm>
          <a:prstGeom prst="line">
            <a:avLst/>
          </a:prstGeom>
          <a:noFill/>
          <a:ln w="127000">
            <a:solidFill>
              <a:srgbClr val="FF0000"/>
            </a:solidFill>
            <a:round/>
            <a:headEnd type="none" w="med" len="sm"/>
            <a:tailEnd type="triangle" w="med" len="sm"/>
          </a:ln>
          <a:effectLst/>
        </p:spPr>
        <p:txBody>
          <a:bodyPr wrap="none" anchor="ctr"/>
          <a:lstStyle/>
          <a:p>
            <a:endParaRPr lang="en-US"/>
          </a:p>
        </p:txBody>
      </p:sp>
      <p:sp>
        <p:nvSpPr>
          <p:cNvPr id="54287" name="Freeform 15"/>
          <p:cNvSpPr>
            <a:spLocks/>
          </p:cNvSpPr>
          <p:nvPr/>
        </p:nvSpPr>
        <p:spPr bwMode="auto">
          <a:xfrm>
            <a:off x="2895600" y="2222500"/>
            <a:ext cx="4346575" cy="574675"/>
          </a:xfrm>
          <a:custGeom>
            <a:avLst/>
            <a:gdLst/>
            <a:ahLst/>
            <a:cxnLst>
              <a:cxn ang="0">
                <a:pos x="0" y="0"/>
              </a:cxn>
              <a:cxn ang="0">
                <a:pos x="2737" y="0"/>
              </a:cxn>
              <a:cxn ang="0">
                <a:pos x="2737" y="361"/>
              </a:cxn>
              <a:cxn ang="0">
                <a:pos x="0" y="361"/>
              </a:cxn>
              <a:cxn ang="0">
                <a:pos x="0" y="0"/>
              </a:cxn>
            </a:cxnLst>
            <a:rect l="0" t="0" r="r" b="b"/>
            <a:pathLst>
              <a:path w="2738" h="362">
                <a:moveTo>
                  <a:pt x="0" y="0"/>
                </a:moveTo>
                <a:lnTo>
                  <a:pt x="2737" y="0"/>
                </a:lnTo>
                <a:lnTo>
                  <a:pt x="2737" y="361"/>
                </a:lnTo>
                <a:lnTo>
                  <a:pt x="0" y="361"/>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pic>
        <p:nvPicPr>
          <p:cNvPr id="54288" name="Picture 16" descr="clipboard(15)"/>
          <p:cNvPicPr>
            <a:picLocks noChangeAspect="1" noChangeArrowheads="1"/>
          </p:cNvPicPr>
          <p:nvPr/>
        </p:nvPicPr>
        <p:blipFill>
          <a:blip r:embed="rId3" cstate="print"/>
          <a:srcRect/>
          <a:stretch>
            <a:fillRect/>
          </a:stretch>
        </p:blipFill>
        <p:spPr bwMode="auto">
          <a:xfrm rot="19805400">
            <a:off x="92075" y="2278063"/>
            <a:ext cx="2946400" cy="2579687"/>
          </a:xfrm>
          <a:prstGeom prst="rect">
            <a:avLst/>
          </a:prstGeom>
          <a:noFill/>
          <a:ln w="9525">
            <a:noFill/>
            <a:miter lim="800000"/>
            <a:headEnd/>
            <a:tailEnd/>
          </a:ln>
          <a:effectLst/>
        </p:spPr>
      </p:pic>
      <p:sp>
        <p:nvSpPr>
          <p:cNvPr id="54289" name="Freeform 17"/>
          <p:cNvSpPr>
            <a:spLocks/>
          </p:cNvSpPr>
          <p:nvPr/>
        </p:nvSpPr>
        <p:spPr bwMode="auto">
          <a:xfrm>
            <a:off x="2895600" y="2971800"/>
            <a:ext cx="4346575" cy="574675"/>
          </a:xfrm>
          <a:custGeom>
            <a:avLst/>
            <a:gdLst/>
            <a:ahLst/>
            <a:cxnLst>
              <a:cxn ang="0">
                <a:pos x="0" y="0"/>
              </a:cxn>
              <a:cxn ang="0">
                <a:pos x="2737" y="0"/>
              </a:cxn>
              <a:cxn ang="0">
                <a:pos x="2737" y="361"/>
              </a:cxn>
              <a:cxn ang="0">
                <a:pos x="0" y="361"/>
              </a:cxn>
              <a:cxn ang="0">
                <a:pos x="0" y="0"/>
              </a:cxn>
            </a:cxnLst>
            <a:rect l="0" t="0" r="r" b="b"/>
            <a:pathLst>
              <a:path w="2738" h="362">
                <a:moveTo>
                  <a:pt x="0" y="0"/>
                </a:moveTo>
                <a:lnTo>
                  <a:pt x="2737" y="0"/>
                </a:lnTo>
                <a:lnTo>
                  <a:pt x="2737" y="361"/>
                </a:lnTo>
                <a:lnTo>
                  <a:pt x="0" y="361"/>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4290" name="Freeform 18"/>
          <p:cNvSpPr>
            <a:spLocks/>
          </p:cNvSpPr>
          <p:nvPr/>
        </p:nvSpPr>
        <p:spPr bwMode="auto">
          <a:xfrm>
            <a:off x="2908300" y="3733800"/>
            <a:ext cx="4346575" cy="574675"/>
          </a:xfrm>
          <a:custGeom>
            <a:avLst/>
            <a:gdLst/>
            <a:ahLst/>
            <a:cxnLst>
              <a:cxn ang="0">
                <a:pos x="0" y="0"/>
              </a:cxn>
              <a:cxn ang="0">
                <a:pos x="2737" y="0"/>
              </a:cxn>
              <a:cxn ang="0">
                <a:pos x="2737" y="361"/>
              </a:cxn>
              <a:cxn ang="0">
                <a:pos x="0" y="361"/>
              </a:cxn>
              <a:cxn ang="0">
                <a:pos x="0" y="0"/>
              </a:cxn>
            </a:cxnLst>
            <a:rect l="0" t="0" r="r" b="b"/>
            <a:pathLst>
              <a:path w="2738" h="362">
                <a:moveTo>
                  <a:pt x="0" y="0"/>
                </a:moveTo>
                <a:lnTo>
                  <a:pt x="2737" y="0"/>
                </a:lnTo>
                <a:lnTo>
                  <a:pt x="2737" y="361"/>
                </a:lnTo>
                <a:lnTo>
                  <a:pt x="0" y="361"/>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4291" name="Line 19"/>
          <p:cNvSpPr>
            <a:spLocks noChangeShapeType="1"/>
          </p:cNvSpPr>
          <p:nvPr/>
        </p:nvSpPr>
        <p:spPr bwMode="auto">
          <a:xfrm>
            <a:off x="2984500" y="4076700"/>
            <a:ext cx="0" cy="317500"/>
          </a:xfrm>
          <a:prstGeom prst="line">
            <a:avLst/>
          </a:prstGeom>
          <a:noFill/>
          <a:ln w="127000">
            <a:solidFill>
              <a:srgbClr val="FF0000"/>
            </a:solidFill>
            <a:round/>
            <a:headEnd type="none" w="med" len="sm"/>
            <a:tailEnd type="triangle" w="med" len="sm"/>
          </a:ln>
          <a:effectLst/>
        </p:spPr>
        <p:txBody>
          <a:bodyPr wrap="none" anchor="ctr"/>
          <a:lstStyle/>
          <a:p>
            <a:endParaRPr lang="en-US"/>
          </a:p>
        </p:txBody>
      </p:sp>
      <p:sp>
        <p:nvSpPr>
          <p:cNvPr id="54292" name="Line 20"/>
          <p:cNvSpPr>
            <a:spLocks noChangeShapeType="1"/>
          </p:cNvSpPr>
          <p:nvPr/>
        </p:nvSpPr>
        <p:spPr bwMode="auto">
          <a:xfrm>
            <a:off x="3022600" y="2578100"/>
            <a:ext cx="0" cy="317500"/>
          </a:xfrm>
          <a:prstGeom prst="line">
            <a:avLst/>
          </a:prstGeom>
          <a:noFill/>
          <a:ln w="127000">
            <a:solidFill>
              <a:srgbClr val="FF0000"/>
            </a:solidFill>
            <a:round/>
            <a:headEnd type="none" w="med" len="sm"/>
            <a:tailEnd type="triangle" w="med" len="sm"/>
          </a:ln>
          <a:effectLst/>
        </p:spPr>
        <p:txBody>
          <a:bodyPr wrap="none" anchor="ctr"/>
          <a:lstStyle/>
          <a:p>
            <a:endParaRPr lang="en-US"/>
          </a:p>
        </p:txBody>
      </p:sp>
      <p:sp>
        <p:nvSpPr>
          <p:cNvPr id="54293" name="Line 21"/>
          <p:cNvSpPr>
            <a:spLocks noChangeShapeType="1"/>
          </p:cNvSpPr>
          <p:nvPr/>
        </p:nvSpPr>
        <p:spPr bwMode="auto">
          <a:xfrm>
            <a:off x="2997200" y="3314700"/>
            <a:ext cx="0" cy="317500"/>
          </a:xfrm>
          <a:prstGeom prst="line">
            <a:avLst/>
          </a:prstGeom>
          <a:noFill/>
          <a:ln w="127000">
            <a:solidFill>
              <a:srgbClr val="FF0000"/>
            </a:solidFill>
            <a:round/>
            <a:headEnd type="none" w="med" len="sm"/>
            <a:tailEnd type="triangle" w="med" len="sm"/>
          </a:ln>
          <a:effectLst/>
        </p:spPr>
        <p:txBody>
          <a:bodyPr wrap="none" anchor="ctr"/>
          <a:lstStyle/>
          <a:p>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FD700"/>
        </a:solidFill>
        <a:effectLst/>
      </p:bgPr>
    </p:bg>
    <p:spTree>
      <p:nvGrpSpPr>
        <p:cNvPr id="1" name=""/>
        <p:cNvGrpSpPr/>
        <p:nvPr/>
      </p:nvGrpSpPr>
      <p:grpSpPr>
        <a:xfrm>
          <a:off x="0" y="0"/>
          <a:ext cx="0" cy="0"/>
          <a:chOff x="0" y="0"/>
          <a:chExt cx="0" cy="0"/>
        </a:xfrm>
      </p:grpSpPr>
      <p:sp>
        <p:nvSpPr>
          <p:cNvPr id="55298" name="Freeform 2"/>
          <p:cNvSpPr>
            <a:spLocks/>
          </p:cNvSpPr>
          <p:nvPr/>
        </p:nvSpPr>
        <p:spPr bwMode="auto">
          <a:xfrm>
            <a:off x="114300" y="4445000"/>
            <a:ext cx="4827588" cy="2274888"/>
          </a:xfrm>
          <a:custGeom>
            <a:avLst/>
            <a:gdLst/>
            <a:ahLst/>
            <a:cxnLst>
              <a:cxn ang="0">
                <a:pos x="0" y="0"/>
              </a:cxn>
              <a:cxn ang="0">
                <a:pos x="3040" y="0"/>
              </a:cxn>
              <a:cxn ang="0">
                <a:pos x="3040" y="1432"/>
              </a:cxn>
              <a:cxn ang="0">
                <a:pos x="0" y="1432"/>
              </a:cxn>
              <a:cxn ang="0">
                <a:pos x="0" y="0"/>
              </a:cxn>
            </a:cxnLst>
            <a:rect l="0" t="0" r="r" b="b"/>
            <a:pathLst>
              <a:path w="3041" h="1433">
                <a:moveTo>
                  <a:pt x="0" y="0"/>
                </a:moveTo>
                <a:lnTo>
                  <a:pt x="3040" y="0"/>
                </a:lnTo>
                <a:lnTo>
                  <a:pt x="3040" y="1432"/>
                </a:lnTo>
                <a:lnTo>
                  <a:pt x="0" y="1432"/>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5299" name="Freeform 3"/>
          <p:cNvSpPr>
            <a:spLocks/>
          </p:cNvSpPr>
          <p:nvPr/>
        </p:nvSpPr>
        <p:spPr bwMode="auto">
          <a:xfrm>
            <a:off x="5067300" y="4432300"/>
            <a:ext cx="4878388" cy="2300288"/>
          </a:xfrm>
          <a:custGeom>
            <a:avLst/>
            <a:gdLst/>
            <a:ahLst/>
            <a:cxnLst>
              <a:cxn ang="0">
                <a:pos x="0" y="0"/>
              </a:cxn>
              <a:cxn ang="0">
                <a:pos x="3072" y="0"/>
              </a:cxn>
              <a:cxn ang="0">
                <a:pos x="3072" y="1448"/>
              </a:cxn>
              <a:cxn ang="0">
                <a:pos x="0" y="1448"/>
              </a:cxn>
              <a:cxn ang="0">
                <a:pos x="0" y="0"/>
              </a:cxn>
            </a:cxnLst>
            <a:rect l="0" t="0" r="r" b="b"/>
            <a:pathLst>
              <a:path w="3073" h="1449">
                <a:moveTo>
                  <a:pt x="0" y="0"/>
                </a:moveTo>
                <a:lnTo>
                  <a:pt x="3072" y="0"/>
                </a:lnTo>
                <a:lnTo>
                  <a:pt x="3072" y="1448"/>
                </a:lnTo>
                <a:lnTo>
                  <a:pt x="0" y="1448"/>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5300" name="Freeform 4"/>
          <p:cNvSpPr>
            <a:spLocks/>
          </p:cNvSpPr>
          <p:nvPr/>
        </p:nvSpPr>
        <p:spPr bwMode="auto">
          <a:xfrm>
            <a:off x="215900" y="711200"/>
            <a:ext cx="9767888" cy="2363788"/>
          </a:xfrm>
          <a:custGeom>
            <a:avLst/>
            <a:gdLst/>
            <a:ahLst/>
            <a:cxnLst>
              <a:cxn ang="0">
                <a:pos x="0" y="0"/>
              </a:cxn>
              <a:cxn ang="0">
                <a:pos x="6152" y="0"/>
              </a:cxn>
              <a:cxn ang="0">
                <a:pos x="6152" y="1488"/>
              </a:cxn>
              <a:cxn ang="0">
                <a:pos x="0" y="1488"/>
              </a:cxn>
              <a:cxn ang="0">
                <a:pos x="0" y="0"/>
              </a:cxn>
            </a:cxnLst>
            <a:rect l="0" t="0" r="r" b="b"/>
            <a:pathLst>
              <a:path w="6153" h="1489">
                <a:moveTo>
                  <a:pt x="0" y="0"/>
                </a:moveTo>
                <a:lnTo>
                  <a:pt x="6152" y="0"/>
                </a:lnTo>
                <a:lnTo>
                  <a:pt x="6152" y="1488"/>
                </a:lnTo>
                <a:lnTo>
                  <a:pt x="0" y="1488"/>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5301" name="Text Box 5"/>
          <p:cNvSpPr txBox="1">
            <a:spLocks noChangeArrowheads="1"/>
          </p:cNvSpPr>
          <p:nvPr/>
        </p:nvSpPr>
        <p:spPr bwMode="auto">
          <a:xfrm>
            <a:off x="1701800" y="0"/>
            <a:ext cx="5867400" cy="974725"/>
          </a:xfrm>
          <a:prstGeom prst="rect">
            <a:avLst/>
          </a:prstGeom>
          <a:noFill/>
          <a:ln w="9525">
            <a:noFill/>
            <a:miter lim="800000"/>
            <a:headEnd/>
            <a:tailEnd/>
          </a:ln>
          <a:effectLst/>
        </p:spPr>
        <p:txBody>
          <a:bodyPr>
            <a:spAutoFit/>
          </a:bodyPr>
          <a:lstStyle/>
          <a:p>
            <a:r>
              <a:rPr lang="en-GB" sz="5100" b="1">
                <a:solidFill>
                  <a:srgbClr val="FF0000"/>
                </a:solidFill>
                <a:latin typeface="Bookman Old Style - 16"/>
              </a:rPr>
              <a:t> Memory Game</a:t>
            </a:r>
          </a:p>
        </p:txBody>
      </p:sp>
      <p:sp>
        <p:nvSpPr>
          <p:cNvPr id="55302" name="Text Box 6"/>
          <p:cNvSpPr txBox="1">
            <a:spLocks noChangeArrowheads="1"/>
          </p:cNvSpPr>
          <p:nvPr/>
        </p:nvSpPr>
        <p:spPr bwMode="auto">
          <a:xfrm>
            <a:off x="2565400" y="965200"/>
            <a:ext cx="4597400" cy="423863"/>
          </a:xfrm>
          <a:prstGeom prst="rect">
            <a:avLst/>
          </a:prstGeom>
          <a:noFill/>
          <a:ln w="9525">
            <a:noFill/>
            <a:miter lim="800000"/>
            <a:headEnd/>
            <a:tailEnd/>
          </a:ln>
          <a:effectLst/>
        </p:spPr>
        <p:txBody>
          <a:bodyPr>
            <a:spAutoFit/>
          </a:bodyPr>
          <a:lstStyle/>
          <a:p>
            <a:r>
              <a:rPr lang="en-GB" sz="2300">
                <a:solidFill>
                  <a:srgbClr val="000000"/>
                </a:solidFill>
                <a:latin typeface="Times New Roman - 14"/>
              </a:rPr>
              <a:t>You have been divided into groups. </a:t>
            </a:r>
          </a:p>
        </p:txBody>
      </p:sp>
      <p:sp>
        <p:nvSpPr>
          <p:cNvPr id="55303" name="Text Box 7"/>
          <p:cNvSpPr txBox="1">
            <a:spLocks noChangeArrowheads="1"/>
          </p:cNvSpPr>
          <p:nvPr/>
        </p:nvSpPr>
        <p:spPr bwMode="auto">
          <a:xfrm>
            <a:off x="5422900" y="4483100"/>
            <a:ext cx="4089400" cy="2178050"/>
          </a:xfrm>
          <a:prstGeom prst="rect">
            <a:avLst/>
          </a:prstGeom>
          <a:noFill/>
          <a:ln w="9525">
            <a:noFill/>
            <a:miter lim="800000"/>
            <a:headEnd/>
            <a:tailEnd/>
          </a:ln>
          <a:effectLst/>
        </p:spPr>
        <p:txBody>
          <a:bodyPr>
            <a:spAutoFit/>
          </a:bodyPr>
          <a:lstStyle/>
          <a:p>
            <a:pPr algn="ctr"/>
            <a:r>
              <a:rPr lang="en-GB" sz="1700">
                <a:solidFill>
                  <a:srgbClr val="000000"/>
                </a:solidFill>
                <a:latin typeface="Times New Roman - 14"/>
              </a:rPr>
              <a:t>You will need to think about the following:</a:t>
            </a:r>
          </a:p>
          <a:p>
            <a:endParaRPr lang="en-GB" sz="1700">
              <a:solidFill>
                <a:srgbClr val="000000"/>
              </a:solidFill>
              <a:latin typeface="Times New Roman - 14"/>
            </a:endParaRPr>
          </a:p>
          <a:p>
            <a:r>
              <a:rPr lang="en-GB" sz="1700">
                <a:solidFill>
                  <a:srgbClr val="000000"/>
                </a:solidFill>
                <a:latin typeface="Times New Roman - 14"/>
              </a:rPr>
              <a:t>·What strategies are you using for remembering the diagram and the text?</a:t>
            </a:r>
          </a:p>
          <a:p>
            <a:r>
              <a:rPr lang="en-GB" sz="1700">
                <a:solidFill>
                  <a:srgbClr val="000000"/>
                </a:solidFill>
                <a:latin typeface="Times New Roman - 14"/>
              </a:rPr>
              <a:t>·How are you organising yourselves to work effectively?</a:t>
            </a:r>
          </a:p>
          <a:p>
            <a:r>
              <a:rPr lang="en-GB" sz="1700">
                <a:solidFill>
                  <a:srgbClr val="000000"/>
                </a:solidFill>
                <a:latin typeface="Times New Roman - 14"/>
              </a:rPr>
              <a:t>·What are you finding easiest or most difficult about the task?</a:t>
            </a:r>
          </a:p>
        </p:txBody>
      </p:sp>
      <p:sp>
        <p:nvSpPr>
          <p:cNvPr id="55304" name="Text Box 8"/>
          <p:cNvSpPr txBox="1">
            <a:spLocks noChangeArrowheads="1"/>
          </p:cNvSpPr>
          <p:nvPr/>
        </p:nvSpPr>
        <p:spPr bwMode="auto">
          <a:xfrm>
            <a:off x="419100" y="1181100"/>
            <a:ext cx="9448800" cy="1493838"/>
          </a:xfrm>
          <a:prstGeom prst="rect">
            <a:avLst/>
          </a:prstGeom>
          <a:noFill/>
          <a:ln w="9525">
            <a:noFill/>
            <a:miter lim="800000"/>
            <a:headEnd/>
            <a:tailEnd/>
          </a:ln>
          <a:effectLst/>
        </p:spPr>
        <p:txBody>
          <a:bodyPr>
            <a:spAutoFit/>
          </a:bodyPr>
          <a:lstStyle/>
          <a:p>
            <a:r>
              <a:rPr lang="en-GB" sz="1900">
                <a:solidFill>
                  <a:srgbClr val="000000"/>
                </a:solidFill>
                <a:latin typeface="Times New Roman - 14"/>
              </a:rPr>
              <a:t> </a:t>
            </a:r>
          </a:p>
          <a:p>
            <a:pPr algn="ctr"/>
            <a:r>
              <a:rPr lang="en-GB" sz="1900">
                <a:solidFill>
                  <a:srgbClr val="000000"/>
                </a:solidFill>
                <a:latin typeface="Times New Roman - 14"/>
              </a:rPr>
              <a:t>When I say "Go!", one person from your group must come up to my table and try and memorise as much as they can of the map/diagram/chart/packaging/storyboard/painting/graph/sequence </a:t>
            </a:r>
            <a:r>
              <a:rPr lang="en-GB" sz="1900">
                <a:solidFill>
                  <a:srgbClr val="FF0000"/>
                </a:solidFill>
                <a:latin typeface="Times New Roman - 14"/>
              </a:rPr>
              <a:t>(</a:t>
            </a:r>
            <a:r>
              <a:rPr lang="en-GB" sz="1200">
                <a:solidFill>
                  <a:srgbClr val="FF0000"/>
                </a:solidFill>
                <a:latin typeface="Times New Roman - 9"/>
              </a:rPr>
              <a:t>delete not applicable)</a:t>
            </a:r>
          </a:p>
          <a:p>
            <a:pPr algn="ctr"/>
            <a:r>
              <a:rPr lang="en-GB" sz="1200">
                <a:solidFill>
                  <a:srgbClr val="FF0000"/>
                </a:solidFill>
                <a:latin typeface="Times New Roman - 9"/>
              </a:rPr>
              <a:t>b</a:t>
            </a:r>
            <a:r>
              <a:rPr lang="en-GB" sz="1900">
                <a:solidFill>
                  <a:srgbClr val="000000"/>
                </a:solidFill>
                <a:latin typeface="Times New Roman - 14"/>
              </a:rPr>
              <a:t>efore going back to the group to record the information.</a:t>
            </a:r>
          </a:p>
        </p:txBody>
      </p:sp>
      <p:sp>
        <p:nvSpPr>
          <p:cNvPr id="55305" name="Text Box 9"/>
          <p:cNvSpPr txBox="1">
            <a:spLocks noChangeArrowheads="1"/>
          </p:cNvSpPr>
          <p:nvPr/>
        </p:nvSpPr>
        <p:spPr bwMode="auto">
          <a:xfrm>
            <a:off x="266700" y="4546600"/>
            <a:ext cx="4445000" cy="2051050"/>
          </a:xfrm>
          <a:prstGeom prst="rect">
            <a:avLst/>
          </a:prstGeom>
          <a:noFill/>
          <a:ln w="9525">
            <a:noFill/>
            <a:miter lim="800000"/>
            <a:headEnd/>
            <a:tailEnd/>
          </a:ln>
          <a:effectLst/>
        </p:spPr>
        <p:txBody>
          <a:bodyPr>
            <a:spAutoFit/>
          </a:bodyPr>
          <a:lstStyle/>
          <a:p>
            <a:r>
              <a:rPr lang="en-GB" sz="1700">
                <a:solidFill>
                  <a:srgbClr val="000000"/>
                </a:solidFill>
                <a:latin typeface="Times New Roman - 16"/>
              </a:rPr>
              <a:t>Rules:</a:t>
            </a:r>
          </a:p>
          <a:p>
            <a:endParaRPr lang="en-GB" sz="1700">
              <a:solidFill>
                <a:srgbClr val="000000"/>
              </a:solidFill>
              <a:latin typeface="Times New Roman - 16"/>
            </a:endParaRPr>
          </a:p>
          <a:p>
            <a:r>
              <a:rPr lang="en-GB" sz="1700">
                <a:solidFill>
                  <a:srgbClr val="000000"/>
                </a:solidFill>
                <a:latin typeface="Times New Roman - 16"/>
              </a:rPr>
              <a:t>1.  Only one person from each group out of their seats at any time.</a:t>
            </a:r>
          </a:p>
          <a:p>
            <a:r>
              <a:rPr lang="en-GB" sz="1700">
                <a:solidFill>
                  <a:srgbClr val="000000"/>
                </a:solidFill>
                <a:latin typeface="Times New Roman - 16"/>
              </a:rPr>
              <a:t>2.  You may not write down anything when you are at the table.</a:t>
            </a:r>
          </a:p>
          <a:p>
            <a:r>
              <a:rPr lang="en-GB" sz="1700">
                <a:solidFill>
                  <a:srgbClr val="000000"/>
                </a:solidFill>
                <a:latin typeface="Times New Roman - 16"/>
              </a:rPr>
              <a:t>3.  You may not shout information to your group when you are at the table.</a:t>
            </a:r>
          </a:p>
        </p:txBody>
      </p:sp>
      <p:pic>
        <p:nvPicPr>
          <p:cNvPr id="55306" name="Picture 10" descr="clipboard(16)"/>
          <p:cNvPicPr>
            <a:picLocks noChangeAspect="1" noChangeArrowheads="1"/>
          </p:cNvPicPr>
          <p:nvPr/>
        </p:nvPicPr>
        <p:blipFill>
          <a:blip r:embed="rId2" cstate="print"/>
          <a:srcRect/>
          <a:stretch>
            <a:fillRect/>
          </a:stretch>
        </p:blipFill>
        <p:spPr bwMode="auto">
          <a:xfrm>
            <a:off x="622300" y="3187700"/>
            <a:ext cx="1312863" cy="1089025"/>
          </a:xfrm>
          <a:prstGeom prst="rect">
            <a:avLst/>
          </a:prstGeom>
          <a:noFill/>
          <a:ln w="9525">
            <a:noFill/>
            <a:miter lim="800000"/>
            <a:headEnd/>
            <a:tailEnd/>
          </a:ln>
          <a:effectLst/>
        </p:spPr>
      </p:pic>
      <p:pic>
        <p:nvPicPr>
          <p:cNvPr id="55307" name="Picture 11" descr="useCaseDiagram[1]"/>
          <p:cNvPicPr>
            <a:picLocks noChangeAspect="1" noChangeArrowheads="1"/>
          </p:cNvPicPr>
          <p:nvPr/>
        </p:nvPicPr>
        <p:blipFill>
          <a:blip r:embed="rId3" cstate="print"/>
          <a:srcRect/>
          <a:stretch>
            <a:fillRect/>
          </a:stretch>
        </p:blipFill>
        <p:spPr bwMode="auto">
          <a:xfrm>
            <a:off x="2146300" y="3238500"/>
            <a:ext cx="1123950" cy="987425"/>
          </a:xfrm>
          <a:prstGeom prst="rect">
            <a:avLst/>
          </a:prstGeom>
          <a:noFill/>
          <a:ln w="9525">
            <a:noFill/>
            <a:miter lim="800000"/>
            <a:headEnd/>
            <a:tailEnd/>
          </a:ln>
          <a:effectLst/>
        </p:spPr>
      </p:pic>
      <p:pic>
        <p:nvPicPr>
          <p:cNvPr id="55308" name="Picture 12" descr="bar-chart-vertical[1]"/>
          <p:cNvPicPr>
            <a:picLocks noChangeAspect="1" noChangeArrowheads="1"/>
          </p:cNvPicPr>
          <p:nvPr/>
        </p:nvPicPr>
        <p:blipFill>
          <a:blip r:embed="rId4" cstate="print"/>
          <a:srcRect/>
          <a:stretch>
            <a:fillRect/>
          </a:stretch>
        </p:blipFill>
        <p:spPr bwMode="auto">
          <a:xfrm>
            <a:off x="3340100" y="3162300"/>
            <a:ext cx="1325563" cy="1165225"/>
          </a:xfrm>
          <a:prstGeom prst="rect">
            <a:avLst/>
          </a:prstGeom>
          <a:noFill/>
          <a:ln w="9525">
            <a:noFill/>
            <a:miter lim="800000"/>
            <a:headEnd/>
            <a:tailEnd/>
          </a:ln>
          <a:effectLst/>
        </p:spPr>
      </p:pic>
      <p:pic>
        <p:nvPicPr>
          <p:cNvPr id="55309" name="Picture 13" descr="packaging-copy[1]"/>
          <p:cNvPicPr>
            <a:picLocks noChangeAspect="1" noChangeArrowheads="1"/>
          </p:cNvPicPr>
          <p:nvPr/>
        </p:nvPicPr>
        <p:blipFill>
          <a:blip r:embed="rId5" cstate="print"/>
          <a:srcRect/>
          <a:stretch>
            <a:fillRect/>
          </a:stretch>
        </p:blipFill>
        <p:spPr bwMode="auto">
          <a:xfrm>
            <a:off x="4800600" y="3187700"/>
            <a:ext cx="1106488" cy="1055688"/>
          </a:xfrm>
          <a:prstGeom prst="rect">
            <a:avLst/>
          </a:prstGeom>
          <a:noFill/>
          <a:ln w="9525">
            <a:noFill/>
            <a:miter lim="800000"/>
            <a:headEnd/>
            <a:tailEnd/>
          </a:ln>
          <a:effectLst/>
        </p:spPr>
      </p:pic>
      <p:pic>
        <p:nvPicPr>
          <p:cNvPr id="55310" name="Picture 14" descr="western[1]"/>
          <p:cNvPicPr>
            <a:picLocks noChangeAspect="1" noChangeArrowheads="1"/>
          </p:cNvPicPr>
          <p:nvPr/>
        </p:nvPicPr>
        <p:blipFill>
          <a:blip r:embed="rId6" cstate="print"/>
          <a:srcRect/>
          <a:stretch>
            <a:fillRect/>
          </a:stretch>
        </p:blipFill>
        <p:spPr bwMode="auto">
          <a:xfrm>
            <a:off x="6013450" y="3175000"/>
            <a:ext cx="1087438" cy="1042988"/>
          </a:xfrm>
          <a:prstGeom prst="rect">
            <a:avLst/>
          </a:prstGeom>
          <a:noFill/>
          <a:ln w="9525">
            <a:noFill/>
            <a:miter lim="800000"/>
            <a:headEnd/>
            <a:tailEnd/>
          </a:ln>
          <a:effectLst/>
        </p:spPr>
      </p:pic>
      <p:pic>
        <p:nvPicPr>
          <p:cNvPr id="55311" name="Picture 15" descr="mangroveevening[1]"/>
          <p:cNvPicPr>
            <a:picLocks noChangeAspect="1" noChangeArrowheads="1"/>
          </p:cNvPicPr>
          <p:nvPr/>
        </p:nvPicPr>
        <p:blipFill>
          <a:blip r:embed="rId7" cstate="print"/>
          <a:srcRect/>
          <a:stretch>
            <a:fillRect/>
          </a:stretch>
        </p:blipFill>
        <p:spPr bwMode="auto">
          <a:xfrm>
            <a:off x="7239000" y="3206750"/>
            <a:ext cx="1157288" cy="1023938"/>
          </a:xfrm>
          <a:prstGeom prst="rect">
            <a:avLst/>
          </a:prstGeom>
          <a:noFill/>
          <a:ln w="9525">
            <a:noFill/>
            <a:miter lim="800000"/>
            <a:headEnd/>
            <a:tailEnd/>
          </a:ln>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56322" name="Freeform 2"/>
          <p:cNvSpPr>
            <a:spLocks/>
          </p:cNvSpPr>
          <p:nvPr/>
        </p:nvSpPr>
        <p:spPr bwMode="auto">
          <a:xfrm>
            <a:off x="469900" y="2489200"/>
            <a:ext cx="9501188" cy="1830388"/>
          </a:xfrm>
          <a:custGeom>
            <a:avLst/>
            <a:gdLst/>
            <a:ahLst/>
            <a:cxnLst>
              <a:cxn ang="0">
                <a:pos x="0" y="0"/>
              </a:cxn>
              <a:cxn ang="0">
                <a:pos x="5984" y="0"/>
              </a:cxn>
              <a:cxn ang="0">
                <a:pos x="5984" y="1152"/>
              </a:cxn>
              <a:cxn ang="0">
                <a:pos x="0" y="1152"/>
              </a:cxn>
              <a:cxn ang="0">
                <a:pos x="0" y="0"/>
              </a:cxn>
            </a:cxnLst>
            <a:rect l="0" t="0" r="r" b="b"/>
            <a:pathLst>
              <a:path w="5985" h="1153">
                <a:moveTo>
                  <a:pt x="0" y="0"/>
                </a:moveTo>
                <a:lnTo>
                  <a:pt x="5984" y="0"/>
                </a:lnTo>
                <a:lnTo>
                  <a:pt x="5984" y="1152"/>
                </a:lnTo>
                <a:lnTo>
                  <a:pt x="0" y="1152"/>
                </a:lnTo>
                <a:lnTo>
                  <a:pt x="0" y="0"/>
                </a:lnTo>
                <a:close/>
              </a:path>
            </a:pathLst>
          </a:custGeom>
          <a:solidFill>
            <a:srgbClr val="FFFF00"/>
          </a:solidFill>
          <a:ln w="76200" cap="flat">
            <a:solidFill>
              <a:srgbClr val="000000"/>
            </a:solidFill>
            <a:prstDash val="solid"/>
            <a:round/>
            <a:headEnd/>
            <a:tailEnd/>
          </a:ln>
          <a:effectLst/>
        </p:spPr>
        <p:txBody>
          <a:bodyPr wrap="none" anchor="ctr"/>
          <a:lstStyle/>
          <a:p>
            <a:endParaRPr lang="en-US"/>
          </a:p>
        </p:txBody>
      </p:sp>
      <p:sp>
        <p:nvSpPr>
          <p:cNvPr id="56323" name="Freeform 3"/>
          <p:cNvSpPr>
            <a:spLocks/>
          </p:cNvSpPr>
          <p:nvPr/>
        </p:nvSpPr>
        <p:spPr bwMode="auto">
          <a:xfrm>
            <a:off x="101600" y="812800"/>
            <a:ext cx="10047288" cy="738188"/>
          </a:xfrm>
          <a:custGeom>
            <a:avLst/>
            <a:gdLst/>
            <a:ahLst/>
            <a:cxnLst>
              <a:cxn ang="0">
                <a:pos x="0" y="0"/>
              </a:cxn>
              <a:cxn ang="0">
                <a:pos x="6328" y="0"/>
              </a:cxn>
              <a:cxn ang="0">
                <a:pos x="6328" y="464"/>
              </a:cxn>
              <a:cxn ang="0">
                <a:pos x="0" y="464"/>
              </a:cxn>
              <a:cxn ang="0">
                <a:pos x="0" y="0"/>
              </a:cxn>
            </a:cxnLst>
            <a:rect l="0" t="0" r="r" b="b"/>
            <a:pathLst>
              <a:path w="6329" h="465">
                <a:moveTo>
                  <a:pt x="0" y="0"/>
                </a:moveTo>
                <a:lnTo>
                  <a:pt x="6328" y="0"/>
                </a:lnTo>
                <a:lnTo>
                  <a:pt x="6328" y="464"/>
                </a:lnTo>
                <a:lnTo>
                  <a:pt x="0" y="464"/>
                </a:lnTo>
                <a:lnTo>
                  <a:pt x="0" y="0"/>
                </a:lnTo>
                <a:close/>
              </a:path>
            </a:pathLst>
          </a:custGeom>
          <a:solidFill>
            <a:srgbClr val="FFFF00"/>
          </a:solidFill>
          <a:ln w="76200" cap="flat">
            <a:solidFill>
              <a:srgbClr val="000000"/>
            </a:solidFill>
            <a:prstDash val="solid"/>
            <a:round/>
            <a:headEnd/>
            <a:tailEnd/>
          </a:ln>
          <a:effectLst/>
        </p:spPr>
        <p:txBody>
          <a:bodyPr wrap="none" anchor="ctr"/>
          <a:lstStyle/>
          <a:p>
            <a:endParaRPr lang="en-US"/>
          </a:p>
        </p:txBody>
      </p:sp>
      <p:sp>
        <p:nvSpPr>
          <p:cNvPr id="56324" name="Text Box 4"/>
          <p:cNvSpPr txBox="1">
            <a:spLocks noChangeArrowheads="1"/>
          </p:cNvSpPr>
          <p:nvPr/>
        </p:nvSpPr>
        <p:spPr bwMode="auto">
          <a:xfrm>
            <a:off x="1270000" y="0"/>
            <a:ext cx="7747000" cy="1092200"/>
          </a:xfrm>
          <a:prstGeom prst="rect">
            <a:avLst/>
          </a:prstGeom>
          <a:noFill/>
          <a:ln w="9525">
            <a:noFill/>
            <a:miter lim="800000"/>
            <a:headEnd/>
            <a:tailEnd/>
          </a:ln>
          <a:effectLst/>
        </p:spPr>
        <p:txBody>
          <a:bodyPr>
            <a:spAutoFit/>
          </a:bodyPr>
          <a:lstStyle/>
          <a:p>
            <a:r>
              <a:rPr lang="en-GB" sz="5700" b="1">
                <a:solidFill>
                  <a:srgbClr val="FF0000"/>
                </a:solidFill>
                <a:latin typeface="Bookman Old Style - 16"/>
              </a:rPr>
              <a:t>Memory Sequence</a:t>
            </a:r>
          </a:p>
        </p:txBody>
      </p:sp>
      <p:sp>
        <p:nvSpPr>
          <p:cNvPr id="56325" name="Text Box 5"/>
          <p:cNvSpPr txBox="1">
            <a:spLocks noChangeArrowheads="1"/>
          </p:cNvSpPr>
          <p:nvPr/>
        </p:nvSpPr>
        <p:spPr bwMode="auto">
          <a:xfrm>
            <a:off x="444500" y="1003300"/>
            <a:ext cx="9093200" cy="433388"/>
          </a:xfrm>
          <a:prstGeom prst="rect">
            <a:avLst/>
          </a:prstGeom>
          <a:noFill/>
          <a:ln w="9525">
            <a:noFill/>
            <a:miter lim="800000"/>
            <a:headEnd/>
            <a:tailEnd/>
          </a:ln>
          <a:effectLst/>
        </p:spPr>
        <p:txBody>
          <a:bodyPr>
            <a:spAutoFit/>
          </a:bodyPr>
          <a:lstStyle/>
          <a:p>
            <a:r>
              <a:rPr lang="en-GB" sz="2200" b="1">
                <a:solidFill>
                  <a:srgbClr val="000000"/>
                </a:solidFill>
                <a:latin typeface="Bookman Old Style - 16"/>
              </a:rPr>
              <a:t>A good way to remember a sequence is through repetition.</a:t>
            </a:r>
          </a:p>
        </p:txBody>
      </p:sp>
      <p:sp>
        <p:nvSpPr>
          <p:cNvPr id="56326" name="Text Box 6"/>
          <p:cNvSpPr txBox="1">
            <a:spLocks noChangeArrowheads="1"/>
          </p:cNvSpPr>
          <p:nvPr/>
        </p:nvSpPr>
        <p:spPr bwMode="auto">
          <a:xfrm>
            <a:off x="88900" y="1828800"/>
            <a:ext cx="10083800" cy="354013"/>
          </a:xfrm>
          <a:prstGeom prst="rect">
            <a:avLst/>
          </a:prstGeom>
          <a:noFill/>
          <a:ln w="9525">
            <a:noFill/>
            <a:miter lim="800000"/>
            <a:headEnd/>
            <a:tailEnd/>
          </a:ln>
          <a:effectLst/>
        </p:spPr>
        <p:txBody>
          <a:bodyPr>
            <a:spAutoFit/>
          </a:bodyPr>
          <a:lstStyle/>
          <a:p>
            <a:r>
              <a:rPr lang="en-GB" b="1">
                <a:solidFill>
                  <a:srgbClr val="000000"/>
                </a:solidFill>
                <a:latin typeface="Bookman Old Style - 16"/>
              </a:rPr>
              <a:t>The cycle/sequence/series we will be memorising today is: _______________________</a:t>
            </a:r>
          </a:p>
        </p:txBody>
      </p:sp>
      <p:sp>
        <p:nvSpPr>
          <p:cNvPr id="56327" name="Text Box 7"/>
          <p:cNvSpPr txBox="1">
            <a:spLocks noChangeArrowheads="1"/>
          </p:cNvSpPr>
          <p:nvPr/>
        </p:nvSpPr>
        <p:spPr bwMode="auto">
          <a:xfrm>
            <a:off x="609600" y="3098800"/>
            <a:ext cx="9398000" cy="996950"/>
          </a:xfrm>
          <a:prstGeom prst="rect">
            <a:avLst/>
          </a:prstGeom>
          <a:noFill/>
          <a:ln w="9525">
            <a:noFill/>
            <a:miter lim="800000"/>
            <a:headEnd/>
            <a:tailEnd/>
          </a:ln>
          <a:effectLst/>
        </p:spPr>
        <p:txBody>
          <a:bodyPr>
            <a:spAutoFit/>
          </a:bodyPr>
          <a:lstStyle/>
          <a:p>
            <a:r>
              <a:rPr lang="en-GB" sz="1500" b="1">
                <a:solidFill>
                  <a:srgbClr val="000000"/>
                </a:solidFill>
                <a:latin typeface="Bookman Old Style - 16"/>
              </a:rPr>
              <a:t>Pupil 1:  Firstly.........................................</a:t>
            </a:r>
          </a:p>
          <a:p>
            <a:r>
              <a:rPr lang="en-GB" sz="1500" b="1">
                <a:solidFill>
                  <a:srgbClr val="000000"/>
                </a:solidFill>
                <a:latin typeface="Bookman Old Style - 16"/>
              </a:rPr>
              <a:t>Pupil 2:  Firstly...................................... Then............................</a:t>
            </a:r>
          </a:p>
          <a:p>
            <a:r>
              <a:rPr lang="en-GB" sz="1500" b="1">
                <a:solidFill>
                  <a:srgbClr val="000000"/>
                </a:solidFill>
                <a:latin typeface="Bookman Old Style - 16"/>
              </a:rPr>
              <a:t>Pupil 3:  Firstly...................................... Then............................  After that.........................</a:t>
            </a:r>
          </a:p>
          <a:p>
            <a:r>
              <a:rPr lang="en-GB" sz="1500" b="1">
                <a:solidFill>
                  <a:srgbClr val="000000"/>
                </a:solidFill>
                <a:latin typeface="Bookman Old Style - 16"/>
              </a:rPr>
              <a:t>Pupil 4 onwards :  Start at beginning and add another point.</a:t>
            </a:r>
          </a:p>
        </p:txBody>
      </p:sp>
      <p:sp>
        <p:nvSpPr>
          <p:cNvPr id="56328" name="Text Box 8"/>
          <p:cNvSpPr txBox="1">
            <a:spLocks noChangeArrowheads="1"/>
          </p:cNvSpPr>
          <p:nvPr/>
        </p:nvSpPr>
        <p:spPr bwMode="auto">
          <a:xfrm>
            <a:off x="2476500" y="4953000"/>
            <a:ext cx="8178800" cy="1000125"/>
          </a:xfrm>
          <a:prstGeom prst="rect">
            <a:avLst/>
          </a:prstGeom>
          <a:noFill/>
          <a:ln w="9525">
            <a:noFill/>
            <a:miter lim="800000"/>
            <a:headEnd/>
            <a:tailEnd/>
          </a:ln>
          <a:effectLst/>
        </p:spPr>
        <p:txBody>
          <a:bodyPr>
            <a:spAutoFit/>
          </a:bodyPr>
          <a:lstStyle/>
          <a:p>
            <a:r>
              <a:rPr lang="en-GB" sz="2900" b="1">
                <a:solidFill>
                  <a:srgbClr val="000000"/>
                </a:solidFill>
                <a:latin typeface="Bookman Old Style - 16"/>
              </a:rPr>
              <a:t>Who can complete the cycle/sequence/series?</a:t>
            </a:r>
          </a:p>
        </p:txBody>
      </p:sp>
      <p:sp>
        <p:nvSpPr>
          <p:cNvPr id="56329" name="Text Box 9"/>
          <p:cNvSpPr txBox="1">
            <a:spLocks noChangeArrowheads="1"/>
          </p:cNvSpPr>
          <p:nvPr/>
        </p:nvSpPr>
        <p:spPr bwMode="auto">
          <a:xfrm>
            <a:off x="558800" y="2578100"/>
            <a:ext cx="4622800" cy="587375"/>
          </a:xfrm>
          <a:prstGeom prst="rect">
            <a:avLst/>
          </a:prstGeom>
          <a:noFill/>
          <a:ln w="9525">
            <a:noFill/>
            <a:miter lim="800000"/>
            <a:headEnd/>
            <a:tailEnd/>
          </a:ln>
          <a:effectLst/>
        </p:spPr>
        <p:txBody>
          <a:bodyPr>
            <a:spAutoFit/>
          </a:bodyPr>
          <a:lstStyle/>
          <a:p>
            <a:r>
              <a:rPr lang="en-GB" sz="3000" b="1">
                <a:solidFill>
                  <a:srgbClr val="000000"/>
                </a:solidFill>
                <a:latin typeface="Bookman Old Style - 16"/>
              </a:rPr>
              <a:t>Here's how it works:</a:t>
            </a:r>
          </a:p>
        </p:txBody>
      </p:sp>
      <p:pic>
        <p:nvPicPr>
          <p:cNvPr id="56330" name="Picture 10" descr="water_cycle_01[1]"/>
          <p:cNvPicPr>
            <a:picLocks noChangeAspect="1" noChangeArrowheads="1"/>
          </p:cNvPicPr>
          <p:nvPr/>
        </p:nvPicPr>
        <p:blipFill>
          <a:blip r:embed="rId2" cstate="print"/>
          <a:srcRect/>
          <a:stretch>
            <a:fillRect/>
          </a:stretch>
        </p:blipFill>
        <p:spPr bwMode="auto">
          <a:xfrm>
            <a:off x="228600" y="4699000"/>
            <a:ext cx="2022475" cy="1587500"/>
          </a:xfrm>
          <a:prstGeom prst="rect">
            <a:avLst/>
          </a:prstGeom>
          <a:noFill/>
          <a:ln w="9525">
            <a:noFill/>
            <a:miter lim="800000"/>
            <a:headEnd/>
            <a:tailEnd/>
          </a:ln>
          <a:effectLst/>
        </p:spPr>
      </p:pic>
      <p:pic>
        <p:nvPicPr>
          <p:cNvPr id="56331" name="Picture 11" descr="cycle1a[1]"/>
          <p:cNvPicPr>
            <a:picLocks noChangeAspect="1" noChangeArrowheads="1"/>
          </p:cNvPicPr>
          <p:nvPr/>
        </p:nvPicPr>
        <p:blipFill>
          <a:blip r:embed="rId3" cstate="print"/>
          <a:srcRect/>
          <a:stretch>
            <a:fillRect/>
          </a:stretch>
        </p:blipFill>
        <p:spPr bwMode="auto">
          <a:xfrm>
            <a:off x="7639050" y="4565650"/>
            <a:ext cx="2020888" cy="2020888"/>
          </a:xfrm>
          <a:prstGeom prst="rect">
            <a:avLst/>
          </a:prstGeom>
          <a:noFill/>
          <a:ln w="9525">
            <a:noFill/>
            <a:miter lim="800000"/>
            <a:headEnd/>
            <a:tailEnd/>
          </a:ln>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E6E6FA"/>
        </a:solidFill>
        <a:effectLst/>
      </p:bgPr>
    </p:bg>
    <p:spTree>
      <p:nvGrpSpPr>
        <p:cNvPr id="1" name=""/>
        <p:cNvGrpSpPr/>
        <p:nvPr/>
      </p:nvGrpSpPr>
      <p:grpSpPr>
        <a:xfrm>
          <a:off x="0" y="0"/>
          <a:ext cx="0" cy="0"/>
          <a:chOff x="0" y="0"/>
          <a:chExt cx="0" cy="0"/>
        </a:xfrm>
      </p:grpSpPr>
      <p:sp>
        <p:nvSpPr>
          <p:cNvPr id="57346" name="Oval 2"/>
          <p:cNvSpPr>
            <a:spLocks noChangeArrowheads="1"/>
          </p:cNvSpPr>
          <p:nvPr/>
        </p:nvSpPr>
        <p:spPr bwMode="auto">
          <a:xfrm>
            <a:off x="-152400" y="1955800"/>
            <a:ext cx="5394325" cy="3517900"/>
          </a:xfrm>
          <a:prstGeom prst="ellipse">
            <a:avLst/>
          </a:prstGeom>
          <a:gradFill rotWithShape="0">
            <a:gsLst>
              <a:gs pos="0">
                <a:srgbClr val="98FB98"/>
              </a:gs>
              <a:gs pos="100000">
                <a:srgbClr val="7B7BC0"/>
              </a:gs>
            </a:gsLst>
            <a:lin ang="0" scaled="1"/>
          </a:gradFill>
          <a:ln w="38100">
            <a:solidFill>
              <a:srgbClr val="000000"/>
            </a:solidFill>
            <a:prstDash val="sysDot"/>
            <a:round/>
            <a:headEnd/>
            <a:tailEnd/>
          </a:ln>
          <a:effectLst/>
        </p:spPr>
        <p:txBody>
          <a:bodyPr wrap="none" anchor="ctr"/>
          <a:lstStyle/>
          <a:p>
            <a:endParaRPr lang="en-US"/>
          </a:p>
        </p:txBody>
      </p:sp>
      <p:sp>
        <p:nvSpPr>
          <p:cNvPr id="57347" name="Oval 3"/>
          <p:cNvSpPr>
            <a:spLocks noChangeArrowheads="1"/>
          </p:cNvSpPr>
          <p:nvPr/>
        </p:nvSpPr>
        <p:spPr bwMode="auto">
          <a:xfrm>
            <a:off x="876300" y="177800"/>
            <a:ext cx="7759700" cy="1079500"/>
          </a:xfrm>
          <a:prstGeom prst="ellipse">
            <a:avLst/>
          </a:prstGeom>
          <a:gradFill rotWithShape="0">
            <a:gsLst>
              <a:gs pos="0">
                <a:srgbClr val="7B7BC0"/>
              </a:gs>
              <a:gs pos="100000">
                <a:srgbClr val="98FB98"/>
              </a:gs>
            </a:gsLst>
            <a:lin ang="0" scaled="1"/>
          </a:gradFill>
          <a:ln w="38100">
            <a:solidFill>
              <a:srgbClr val="000000"/>
            </a:solidFill>
            <a:prstDash val="sysDot"/>
            <a:round/>
            <a:headEnd/>
            <a:tailEnd/>
          </a:ln>
          <a:effectLst/>
        </p:spPr>
        <p:txBody>
          <a:bodyPr wrap="none" anchor="ctr"/>
          <a:lstStyle/>
          <a:p>
            <a:endParaRPr lang="en-US"/>
          </a:p>
        </p:txBody>
      </p:sp>
      <p:sp>
        <p:nvSpPr>
          <p:cNvPr id="57348" name="Text Box 4"/>
          <p:cNvSpPr txBox="1">
            <a:spLocks noChangeArrowheads="1"/>
          </p:cNvSpPr>
          <p:nvPr/>
        </p:nvSpPr>
        <p:spPr bwMode="auto">
          <a:xfrm>
            <a:off x="1346200" y="330200"/>
            <a:ext cx="7315200" cy="795338"/>
          </a:xfrm>
          <a:prstGeom prst="rect">
            <a:avLst/>
          </a:prstGeom>
          <a:noFill/>
          <a:ln w="9525">
            <a:noFill/>
            <a:miter lim="800000"/>
            <a:headEnd/>
            <a:tailEnd/>
          </a:ln>
          <a:effectLst/>
        </p:spPr>
        <p:txBody>
          <a:bodyPr>
            <a:spAutoFit/>
          </a:bodyPr>
          <a:lstStyle/>
          <a:p>
            <a:r>
              <a:rPr lang="en-GB" sz="4100" b="1">
                <a:solidFill>
                  <a:srgbClr val="4B0082"/>
                </a:solidFill>
                <a:latin typeface="Bookman Old Style - 16"/>
              </a:rPr>
              <a:t>Classroom Object Models</a:t>
            </a:r>
          </a:p>
        </p:txBody>
      </p:sp>
      <p:sp>
        <p:nvSpPr>
          <p:cNvPr id="57349" name="Text Box 5"/>
          <p:cNvSpPr txBox="1">
            <a:spLocks noChangeArrowheads="1"/>
          </p:cNvSpPr>
          <p:nvPr/>
        </p:nvSpPr>
        <p:spPr bwMode="auto">
          <a:xfrm>
            <a:off x="368300" y="1346200"/>
            <a:ext cx="9499600" cy="579438"/>
          </a:xfrm>
          <a:prstGeom prst="rect">
            <a:avLst/>
          </a:prstGeom>
          <a:noFill/>
          <a:ln w="9525">
            <a:noFill/>
            <a:miter lim="800000"/>
            <a:headEnd/>
            <a:tailEnd/>
          </a:ln>
          <a:effectLst/>
        </p:spPr>
        <p:txBody>
          <a:bodyPr>
            <a:spAutoFit/>
          </a:bodyPr>
          <a:lstStyle/>
          <a:p>
            <a:r>
              <a:rPr lang="en-GB" sz="1700">
                <a:solidFill>
                  <a:srgbClr val="000000"/>
                </a:solidFill>
                <a:latin typeface="Bookman Old Style - 16"/>
              </a:rPr>
              <a:t>Each group is going to reproduce the cycle/system/map </a:t>
            </a:r>
            <a:r>
              <a:rPr lang="en-GB" sz="1000">
                <a:solidFill>
                  <a:srgbClr val="000000"/>
                </a:solidFill>
                <a:latin typeface="Bookman Old Style - 10"/>
              </a:rPr>
              <a:t>(delete not applicable)</a:t>
            </a:r>
            <a:r>
              <a:rPr lang="en-GB" sz="1700">
                <a:solidFill>
                  <a:srgbClr val="000000"/>
                </a:solidFill>
                <a:latin typeface="Bookman Old Style - 16"/>
              </a:rPr>
              <a:t>allocated to them, using objects in the box.</a:t>
            </a:r>
          </a:p>
        </p:txBody>
      </p:sp>
      <p:sp>
        <p:nvSpPr>
          <p:cNvPr id="57350" name="Text Box 6"/>
          <p:cNvSpPr txBox="1">
            <a:spLocks noChangeArrowheads="1"/>
          </p:cNvSpPr>
          <p:nvPr/>
        </p:nvSpPr>
        <p:spPr bwMode="auto">
          <a:xfrm>
            <a:off x="749300" y="2349500"/>
            <a:ext cx="3708400" cy="2724150"/>
          </a:xfrm>
          <a:prstGeom prst="rect">
            <a:avLst/>
          </a:prstGeom>
          <a:noFill/>
          <a:ln w="9525">
            <a:noFill/>
            <a:miter lim="800000"/>
            <a:headEnd/>
            <a:tailEnd/>
          </a:ln>
          <a:effectLst/>
        </p:spPr>
        <p:txBody>
          <a:bodyPr>
            <a:spAutoFit/>
          </a:bodyPr>
          <a:lstStyle/>
          <a:p>
            <a:r>
              <a:rPr lang="en-GB" sz="2100">
                <a:solidFill>
                  <a:srgbClr val="000000"/>
                </a:solidFill>
                <a:latin typeface="Bookman Old Style - 16"/>
              </a:rPr>
              <a:t>Things to consider:</a:t>
            </a:r>
          </a:p>
          <a:p>
            <a:endParaRPr lang="en-GB" sz="2100">
              <a:solidFill>
                <a:srgbClr val="000000"/>
              </a:solidFill>
              <a:latin typeface="Bookman Old Style - 16"/>
            </a:endParaRPr>
          </a:p>
          <a:p>
            <a:r>
              <a:rPr lang="en-GB" sz="2100">
                <a:solidFill>
                  <a:srgbClr val="000000"/>
                </a:solidFill>
                <a:latin typeface="Bookman Old Style - 16"/>
              </a:rPr>
              <a:t>·What shape should the cycle have?</a:t>
            </a:r>
          </a:p>
          <a:p>
            <a:r>
              <a:rPr lang="en-GB" sz="2100">
                <a:solidFill>
                  <a:srgbClr val="000000"/>
                </a:solidFill>
                <a:latin typeface="Bookman Old Style - 16"/>
              </a:rPr>
              <a:t>·What can we use to depict this shape?</a:t>
            </a:r>
          </a:p>
          <a:p>
            <a:r>
              <a:rPr lang="en-GB" sz="2100">
                <a:solidFill>
                  <a:srgbClr val="000000"/>
                </a:solidFill>
                <a:latin typeface="Bookman Old Style - 16"/>
              </a:rPr>
              <a:t>·How will we represent the main points?</a:t>
            </a:r>
          </a:p>
        </p:txBody>
      </p:sp>
      <p:pic>
        <p:nvPicPr>
          <p:cNvPr id="57351" name="Picture 7" descr="st_catz_outreach2[1]"/>
          <p:cNvPicPr>
            <a:picLocks noChangeAspect="1" noChangeArrowheads="1"/>
          </p:cNvPicPr>
          <p:nvPr/>
        </p:nvPicPr>
        <p:blipFill>
          <a:blip r:embed="rId2" cstate="print"/>
          <a:srcRect/>
          <a:stretch>
            <a:fillRect/>
          </a:stretch>
        </p:blipFill>
        <p:spPr bwMode="auto">
          <a:xfrm>
            <a:off x="6337300" y="2108200"/>
            <a:ext cx="3278188" cy="3113088"/>
          </a:xfrm>
          <a:prstGeom prst="rect">
            <a:avLst/>
          </a:prstGeom>
          <a:noFill/>
          <a:ln w="9525">
            <a:noFill/>
            <a:miter lim="800000"/>
            <a:headEnd/>
            <a:tailEnd/>
          </a:ln>
          <a:effectLst/>
        </p:spPr>
      </p:pic>
      <p:pic>
        <p:nvPicPr>
          <p:cNvPr id="57352" name="Picture 8" descr="biocity[1]"/>
          <p:cNvPicPr>
            <a:picLocks noChangeAspect="1" noChangeArrowheads="1"/>
          </p:cNvPicPr>
          <p:nvPr/>
        </p:nvPicPr>
        <p:blipFill>
          <a:blip r:embed="rId3" cstate="print"/>
          <a:srcRect/>
          <a:stretch>
            <a:fillRect/>
          </a:stretch>
        </p:blipFill>
        <p:spPr bwMode="auto">
          <a:xfrm>
            <a:off x="4483100" y="3702050"/>
            <a:ext cx="3125788" cy="2954338"/>
          </a:xfrm>
          <a:prstGeom prst="rect">
            <a:avLst/>
          </a:prstGeom>
          <a:noFill/>
          <a:ln w="9525">
            <a:noFill/>
            <a:miter lim="800000"/>
            <a:headEnd/>
            <a:tailEnd/>
          </a:ln>
          <a:effectLst/>
        </p:spPr>
      </p:pic>
      <p:sp>
        <p:nvSpPr>
          <p:cNvPr id="57353" name="Oval 9"/>
          <p:cNvSpPr>
            <a:spLocks noChangeArrowheads="1"/>
          </p:cNvSpPr>
          <p:nvPr/>
        </p:nvSpPr>
        <p:spPr bwMode="auto">
          <a:xfrm>
            <a:off x="5664200" y="5829300"/>
            <a:ext cx="254000" cy="254000"/>
          </a:xfrm>
          <a:prstGeom prst="ellipse">
            <a:avLst/>
          </a:prstGeom>
          <a:solidFill>
            <a:schemeClr val="accent1">
              <a:alpha val="999"/>
            </a:schemeClr>
          </a:solidFill>
          <a:ln w="38100">
            <a:solidFill>
              <a:srgbClr val="000000"/>
            </a:solidFill>
            <a:prstDash val="sysDot"/>
            <a:round/>
            <a:headEnd/>
            <a:tailEnd/>
          </a:ln>
          <a:effectLst/>
        </p:spPr>
        <p:txBody>
          <a:bodyPr wrap="none" anchor="ctr"/>
          <a:lstStyle/>
          <a:p>
            <a:endParaRPr 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32CD32"/>
        </a:solidFill>
        <a:effectLst/>
      </p:bgPr>
    </p:bg>
    <p:spTree>
      <p:nvGrpSpPr>
        <p:cNvPr id="1" name=""/>
        <p:cNvGrpSpPr/>
        <p:nvPr/>
      </p:nvGrpSpPr>
      <p:grpSpPr>
        <a:xfrm>
          <a:off x="0" y="0"/>
          <a:ext cx="0" cy="0"/>
          <a:chOff x="0" y="0"/>
          <a:chExt cx="0" cy="0"/>
        </a:xfrm>
      </p:grpSpPr>
      <p:sp>
        <p:nvSpPr>
          <p:cNvPr id="58370" name="Freeform 2"/>
          <p:cNvSpPr>
            <a:spLocks/>
          </p:cNvSpPr>
          <p:nvPr/>
        </p:nvSpPr>
        <p:spPr bwMode="auto">
          <a:xfrm>
            <a:off x="317500" y="4102100"/>
            <a:ext cx="9667875" cy="2492375"/>
          </a:xfrm>
          <a:custGeom>
            <a:avLst/>
            <a:gdLst/>
            <a:ahLst/>
            <a:cxnLst>
              <a:cxn ang="0">
                <a:pos x="0" y="0"/>
              </a:cxn>
              <a:cxn ang="0">
                <a:pos x="6089" y="0"/>
              </a:cxn>
              <a:cxn ang="0">
                <a:pos x="6089" y="1569"/>
              </a:cxn>
              <a:cxn ang="0">
                <a:pos x="0" y="1569"/>
              </a:cxn>
              <a:cxn ang="0">
                <a:pos x="0" y="0"/>
              </a:cxn>
            </a:cxnLst>
            <a:rect l="0" t="0" r="r" b="b"/>
            <a:pathLst>
              <a:path w="6090" h="1570">
                <a:moveTo>
                  <a:pt x="0" y="0"/>
                </a:moveTo>
                <a:lnTo>
                  <a:pt x="6089" y="0"/>
                </a:lnTo>
                <a:lnTo>
                  <a:pt x="6089" y="1569"/>
                </a:lnTo>
                <a:lnTo>
                  <a:pt x="0" y="1569"/>
                </a:lnTo>
                <a:lnTo>
                  <a:pt x="0" y="0"/>
                </a:lnTo>
                <a:close/>
              </a:path>
            </a:pathLst>
          </a:custGeom>
          <a:solidFill>
            <a:srgbClr val="E6E6FA"/>
          </a:solidFill>
          <a:ln w="76200" cap="flat">
            <a:solidFill>
              <a:srgbClr val="000000"/>
            </a:solidFill>
            <a:prstDash val="solid"/>
            <a:round/>
            <a:headEnd/>
            <a:tailEnd/>
          </a:ln>
          <a:effectLst/>
        </p:spPr>
        <p:txBody>
          <a:bodyPr wrap="none" anchor="ctr"/>
          <a:lstStyle/>
          <a:p>
            <a:endParaRPr lang="en-US"/>
          </a:p>
        </p:txBody>
      </p:sp>
      <p:sp>
        <p:nvSpPr>
          <p:cNvPr id="58371" name="Freeform 3"/>
          <p:cNvSpPr>
            <a:spLocks/>
          </p:cNvSpPr>
          <p:nvPr/>
        </p:nvSpPr>
        <p:spPr bwMode="auto">
          <a:xfrm>
            <a:off x="1587500" y="1536700"/>
            <a:ext cx="7088188" cy="1058863"/>
          </a:xfrm>
          <a:custGeom>
            <a:avLst/>
            <a:gdLst/>
            <a:ahLst/>
            <a:cxnLst>
              <a:cxn ang="0">
                <a:pos x="0" y="0"/>
              </a:cxn>
              <a:cxn ang="0">
                <a:pos x="4464" y="0"/>
              </a:cxn>
              <a:cxn ang="0">
                <a:pos x="4464" y="666"/>
              </a:cxn>
              <a:cxn ang="0">
                <a:pos x="0" y="666"/>
              </a:cxn>
              <a:cxn ang="0">
                <a:pos x="0" y="0"/>
              </a:cxn>
            </a:cxnLst>
            <a:rect l="0" t="0" r="r" b="b"/>
            <a:pathLst>
              <a:path w="4465" h="667">
                <a:moveTo>
                  <a:pt x="0" y="0"/>
                </a:moveTo>
                <a:lnTo>
                  <a:pt x="4464" y="0"/>
                </a:lnTo>
                <a:lnTo>
                  <a:pt x="4464" y="666"/>
                </a:lnTo>
                <a:lnTo>
                  <a:pt x="0" y="666"/>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8372" name="Freeform 4"/>
          <p:cNvSpPr>
            <a:spLocks/>
          </p:cNvSpPr>
          <p:nvPr/>
        </p:nvSpPr>
        <p:spPr bwMode="auto">
          <a:xfrm>
            <a:off x="736600" y="76200"/>
            <a:ext cx="8586788" cy="1296988"/>
          </a:xfrm>
          <a:custGeom>
            <a:avLst/>
            <a:gdLst/>
            <a:ahLst/>
            <a:cxnLst>
              <a:cxn ang="0">
                <a:pos x="0" y="0"/>
              </a:cxn>
              <a:cxn ang="0">
                <a:pos x="5408" y="0"/>
              </a:cxn>
              <a:cxn ang="0">
                <a:pos x="5408" y="816"/>
              </a:cxn>
              <a:cxn ang="0">
                <a:pos x="0" y="816"/>
              </a:cxn>
              <a:cxn ang="0">
                <a:pos x="0" y="0"/>
              </a:cxn>
            </a:cxnLst>
            <a:rect l="0" t="0" r="r" b="b"/>
            <a:pathLst>
              <a:path w="5409" h="817">
                <a:moveTo>
                  <a:pt x="0" y="0"/>
                </a:moveTo>
                <a:lnTo>
                  <a:pt x="5408" y="0"/>
                </a:lnTo>
                <a:lnTo>
                  <a:pt x="5408" y="816"/>
                </a:lnTo>
                <a:lnTo>
                  <a:pt x="0" y="816"/>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8373" name="Text Box 5"/>
          <p:cNvSpPr txBox="1">
            <a:spLocks noChangeArrowheads="1"/>
          </p:cNvSpPr>
          <p:nvPr/>
        </p:nvSpPr>
        <p:spPr bwMode="auto">
          <a:xfrm>
            <a:off x="863600" y="165100"/>
            <a:ext cx="8610600" cy="1030288"/>
          </a:xfrm>
          <a:prstGeom prst="rect">
            <a:avLst/>
          </a:prstGeom>
          <a:noFill/>
          <a:ln w="9525">
            <a:noFill/>
            <a:miter lim="800000"/>
            <a:headEnd/>
            <a:tailEnd/>
          </a:ln>
          <a:effectLst/>
        </p:spPr>
        <p:txBody>
          <a:bodyPr>
            <a:spAutoFit/>
          </a:bodyPr>
          <a:lstStyle/>
          <a:p>
            <a:r>
              <a:rPr lang="en-GB" sz="5400" b="1">
                <a:solidFill>
                  <a:srgbClr val="7B7BC0"/>
                </a:solidFill>
                <a:latin typeface="Bookman Old Style - 16"/>
              </a:rPr>
              <a:t>Adding Detailed Ideas</a:t>
            </a:r>
          </a:p>
        </p:txBody>
      </p:sp>
      <p:sp>
        <p:nvSpPr>
          <p:cNvPr id="58374" name="Text Box 6"/>
          <p:cNvSpPr txBox="1">
            <a:spLocks noChangeArrowheads="1"/>
          </p:cNvSpPr>
          <p:nvPr/>
        </p:nvSpPr>
        <p:spPr bwMode="auto">
          <a:xfrm>
            <a:off x="1485900" y="1638300"/>
            <a:ext cx="7213600" cy="828675"/>
          </a:xfrm>
          <a:prstGeom prst="rect">
            <a:avLst/>
          </a:prstGeom>
          <a:noFill/>
          <a:ln w="9525">
            <a:noFill/>
            <a:miter lim="800000"/>
            <a:headEnd/>
            <a:tailEnd/>
          </a:ln>
          <a:effectLst/>
        </p:spPr>
        <p:txBody>
          <a:bodyPr>
            <a:spAutoFit/>
          </a:bodyPr>
          <a:lstStyle/>
          <a:p>
            <a:pPr algn="ctr"/>
            <a:r>
              <a:rPr lang="en-GB" sz="1700" b="1">
                <a:solidFill>
                  <a:srgbClr val="7B7BC0"/>
                </a:solidFill>
                <a:latin typeface="Bookman Old Style - 16"/>
              </a:rPr>
              <a:t>In teams you are going to be extending sentences to </a:t>
            </a:r>
          </a:p>
          <a:p>
            <a:pPr algn="ctr"/>
            <a:r>
              <a:rPr lang="en-GB" sz="1700" b="1">
                <a:solidFill>
                  <a:srgbClr val="7B7BC0"/>
                </a:solidFill>
                <a:latin typeface="Bookman Old Style - 16"/>
              </a:rPr>
              <a:t>show off your newfound knowledge.  The team with the best sentence, ie accurate and detailed, wins the prize!</a:t>
            </a:r>
          </a:p>
        </p:txBody>
      </p:sp>
      <p:sp>
        <p:nvSpPr>
          <p:cNvPr id="58375" name="Text Box 7"/>
          <p:cNvSpPr txBox="1">
            <a:spLocks noChangeArrowheads="1"/>
          </p:cNvSpPr>
          <p:nvPr/>
        </p:nvSpPr>
        <p:spPr bwMode="auto">
          <a:xfrm>
            <a:off x="215900" y="4254500"/>
            <a:ext cx="9829800" cy="2651125"/>
          </a:xfrm>
          <a:prstGeom prst="rect">
            <a:avLst/>
          </a:prstGeom>
          <a:noFill/>
          <a:ln w="9525">
            <a:noFill/>
            <a:miter lim="800000"/>
            <a:headEnd/>
            <a:tailEnd/>
          </a:ln>
          <a:effectLst/>
        </p:spPr>
        <p:txBody>
          <a:bodyPr>
            <a:spAutoFit/>
          </a:bodyPr>
          <a:lstStyle/>
          <a:p>
            <a:pPr algn="ctr"/>
            <a:r>
              <a:rPr lang="en-GB" sz="2400" b="1" i="1" u="sng">
                <a:solidFill>
                  <a:srgbClr val="FF0000"/>
                </a:solidFill>
                <a:latin typeface="Bookman Old Style - 16"/>
              </a:rPr>
              <a:t>Example Original Sentence: </a:t>
            </a:r>
            <a:r>
              <a:rPr lang="en-GB" sz="2400" b="1">
                <a:solidFill>
                  <a:srgbClr val="FF0000"/>
                </a:solidFill>
                <a:latin typeface="Bookman Old Style - 16"/>
              </a:rPr>
              <a:t> </a:t>
            </a:r>
          </a:p>
          <a:p>
            <a:pPr algn="ctr"/>
            <a:r>
              <a:rPr lang="en-GB" sz="2400" b="1">
                <a:solidFill>
                  <a:srgbClr val="FF0000"/>
                </a:solidFill>
                <a:latin typeface="Bookman Old Style - 16"/>
              </a:rPr>
              <a:t>T</a:t>
            </a:r>
            <a:r>
              <a:rPr lang="en-GB" sz="2400" b="1">
                <a:solidFill>
                  <a:srgbClr val="7B7BC0"/>
                </a:solidFill>
                <a:latin typeface="Bookman Old Style - 16"/>
              </a:rPr>
              <a:t>he Second World War started in 1939.</a:t>
            </a:r>
          </a:p>
          <a:p>
            <a:pPr algn="ctr"/>
            <a:r>
              <a:rPr lang="en-GB" sz="2400" b="1">
                <a:solidFill>
                  <a:srgbClr val="7B7BC0"/>
                </a:solidFill>
                <a:latin typeface="Bookman Old Style - 16"/>
              </a:rPr>
              <a:t>E</a:t>
            </a:r>
            <a:r>
              <a:rPr lang="en-GB" sz="2400" b="1" i="1" u="sng">
                <a:solidFill>
                  <a:srgbClr val="FF0000"/>
                </a:solidFill>
                <a:latin typeface="Bookman Old Style - 16"/>
              </a:rPr>
              <a:t>xample Extended Sentence: </a:t>
            </a:r>
          </a:p>
          <a:p>
            <a:pPr algn="ctr"/>
            <a:r>
              <a:rPr lang="en-GB" sz="2400" b="1" i="1" u="sng">
                <a:solidFill>
                  <a:srgbClr val="FF0000"/>
                </a:solidFill>
                <a:latin typeface="Bookman Old Style - 16"/>
              </a:rPr>
              <a:t>T</a:t>
            </a:r>
            <a:r>
              <a:rPr lang="en-GB" sz="2400" b="1">
                <a:solidFill>
                  <a:srgbClr val="7B7BC0"/>
                </a:solidFill>
                <a:latin typeface="Bookman Old Style - 16"/>
              </a:rPr>
              <a:t>he Second World War, which occurred between 1939 and 1945, started when the Germans invade Poland and Britain declared war on Germany</a:t>
            </a:r>
          </a:p>
          <a:p>
            <a:pPr algn="ctr"/>
            <a:r>
              <a:rPr lang="en-GB" sz="2400" b="1">
                <a:solidFill>
                  <a:srgbClr val="7B7BC0"/>
                </a:solidFill>
                <a:latin typeface="Bookman Old Style - 16"/>
              </a:rPr>
              <a:t> </a:t>
            </a:r>
          </a:p>
        </p:txBody>
      </p:sp>
      <p:pic>
        <p:nvPicPr>
          <p:cNvPr id="58376" name="Picture 8" descr="adolf_hitler_portrait[1]"/>
          <p:cNvPicPr>
            <a:picLocks noChangeAspect="1" noChangeArrowheads="1"/>
          </p:cNvPicPr>
          <p:nvPr/>
        </p:nvPicPr>
        <p:blipFill>
          <a:blip r:embed="rId2" cstate="print"/>
          <a:srcRect/>
          <a:stretch>
            <a:fillRect/>
          </a:stretch>
        </p:blipFill>
        <p:spPr bwMode="auto">
          <a:xfrm>
            <a:off x="2882900" y="2717800"/>
            <a:ext cx="1182688" cy="1271588"/>
          </a:xfrm>
          <a:prstGeom prst="rect">
            <a:avLst/>
          </a:prstGeom>
          <a:noFill/>
          <a:ln w="9525">
            <a:noFill/>
            <a:miter lim="800000"/>
            <a:headEnd/>
            <a:tailEnd/>
          </a:ln>
          <a:effectLst/>
        </p:spPr>
      </p:pic>
      <p:pic>
        <p:nvPicPr>
          <p:cNvPr id="58377" name="Picture 9" descr="20081016010838!Second_world_war_europe_1941_map_de[1]"/>
          <p:cNvPicPr>
            <a:picLocks noChangeAspect="1" noChangeArrowheads="1"/>
          </p:cNvPicPr>
          <p:nvPr/>
        </p:nvPicPr>
        <p:blipFill>
          <a:blip r:embed="rId3" cstate="print"/>
          <a:srcRect/>
          <a:stretch>
            <a:fillRect/>
          </a:stretch>
        </p:blipFill>
        <p:spPr bwMode="auto">
          <a:xfrm>
            <a:off x="4191000" y="2743200"/>
            <a:ext cx="1192213" cy="1249363"/>
          </a:xfrm>
          <a:prstGeom prst="rect">
            <a:avLst/>
          </a:prstGeom>
          <a:noFill/>
          <a:ln w="9525">
            <a:noFill/>
            <a:miter lim="800000"/>
            <a:headEnd/>
            <a:tailEnd/>
          </a:ln>
          <a:effectLst/>
        </p:spPr>
      </p:pic>
      <p:pic>
        <p:nvPicPr>
          <p:cNvPr id="58378" name="Picture 10" descr="second%20world%20war[1]"/>
          <p:cNvPicPr>
            <a:picLocks noChangeAspect="1" noChangeArrowheads="1"/>
          </p:cNvPicPr>
          <p:nvPr/>
        </p:nvPicPr>
        <p:blipFill>
          <a:blip r:embed="rId4" cstate="print"/>
          <a:srcRect/>
          <a:stretch>
            <a:fillRect/>
          </a:stretch>
        </p:blipFill>
        <p:spPr bwMode="auto">
          <a:xfrm>
            <a:off x="5486400" y="2743200"/>
            <a:ext cx="1309688" cy="1220788"/>
          </a:xfrm>
          <a:prstGeom prst="rect">
            <a:avLst/>
          </a:prstGeom>
          <a:noFill/>
          <a:ln w="9525">
            <a:noFill/>
            <a:miter lim="800000"/>
            <a:headEnd/>
            <a:tailEnd/>
          </a:ln>
          <a:effec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FAD5B"/>
        </a:solidFill>
        <a:effectLst/>
      </p:bgPr>
    </p:bg>
    <p:spTree>
      <p:nvGrpSpPr>
        <p:cNvPr id="1" name=""/>
        <p:cNvGrpSpPr/>
        <p:nvPr/>
      </p:nvGrpSpPr>
      <p:grpSpPr>
        <a:xfrm>
          <a:off x="0" y="0"/>
          <a:ext cx="0" cy="0"/>
          <a:chOff x="0" y="0"/>
          <a:chExt cx="0" cy="0"/>
        </a:xfrm>
      </p:grpSpPr>
      <p:pic>
        <p:nvPicPr>
          <p:cNvPr id="59394" name="Picture 2" descr="questions[1]"/>
          <p:cNvPicPr>
            <a:picLocks noChangeAspect="1" noChangeArrowheads="1"/>
          </p:cNvPicPr>
          <p:nvPr/>
        </p:nvPicPr>
        <p:blipFill>
          <a:blip r:embed="rId2" cstate="print"/>
          <a:srcRect/>
          <a:stretch>
            <a:fillRect/>
          </a:stretch>
        </p:blipFill>
        <p:spPr bwMode="auto">
          <a:xfrm>
            <a:off x="-5130800" y="-1003300"/>
            <a:ext cx="15416213" cy="8720138"/>
          </a:xfrm>
          <a:prstGeom prst="rect">
            <a:avLst/>
          </a:prstGeom>
          <a:noFill/>
          <a:ln w="9525">
            <a:noFill/>
            <a:miter lim="800000"/>
            <a:headEnd/>
            <a:tailEnd/>
          </a:ln>
          <a:effectLst/>
        </p:spPr>
      </p:pic>
      <p:sp>
        <p:nvSpPr>
          <p:cNvPr id="59395" name="Oval 3"/>
          <p:cNvSpPr>
            <a:spLocks noChangeArrowheads="1"/>
          </p:cNvSpPr>
          <p:nvPr/>
        </p:nvSpPr>
        <p:spPr bwMode="auto">
          <a:xfrm>
            <a:off x="1930400" y="1739900"/>
            <a:ext cx="5689600" cy="1765300"/>
          </a:xfrm>
          <a:prstGeom prst="ellipse">
            <a:avLst/>
          </a:prstGeom>
          <a:solidFill>
            <a:srgbClr val="7D9EC0"/>
          </a:solidFill>
          <a:ln w="38100">
            <a:solidFill>
              <a:srgbClr val="000000"/>
            </a:solidFill>
            <a:prstDash val="sysDot"/>
            <a:round/>
            <a:headEnd/>
            <a:tailEnd/>
          </a:ln>
          <a:effectLst/>
        </p:spPr>
        <p:txBody>
          <a:bodyPr wrap="none" anchor="ctr"/>
          <a:lstStyle/>
          <a:p>
            <a:endParaRPr lang="en-US"/>
          </a:p>
        </p:txBody>
      </p:sp>
      <p:sp>
        <p:nvSpPr>
          <p:cNvPr id="59396" name="Text Box 4"/>
          <p:cNvSpPr txBox="1">
            <a:spLocks noChangeArrowheads="1"/>
          </p:cNvSpPr>
          <p:nvPr/>
        </p:nvSpPr>
        <p:spPr bwMode="auto">
          <a:xfrm>
            <a:off x="2171700" y="2095500"/>
            <a:ext cx="5791200" cy="682625"/>
          </a:xfrm>
          <a:prstGeom prst="rect">
            <a:avLst/>
          </a:prstGeom>
          <a:noFill/>
          <a:ln w="9525">
            <a:noFill/>
            <a:miter lim="800000"/>
            <a:headEnd/>
            <a:tailEnd/>
          </a:ln>
          <a:effectLst/>
        </p:spPr>
        <p:txBody>
          <a:bodyPr>
            <a:spAutoFit/>
          </a:bodyPr>
          <a:lstStyle/>
          <a:p>
            <a:r>
              <a:rPr lang="en-GB" sz="3500" b="1">
                <a:solidFill>
                  <a:srgbClr val="000000"/>
                </a:solidFill>
                <a:latin typeface="Bookman Old Style - 16"/>
              </a:rPr>
              <a:t>Guess the Question....</a:t>
            </a:r>
          </a:p>
        </p:txBody>
      </p:sp>
      <p:sp>
        <p:nvSpPr>
          <p:cNvPr id="59397" name="Text Box 5"/>
          <p:cNvSpPr txBox="1">
            <a:spLocks noChangeArrowheads="1"/>
          </p:cNvSpPr>
          <p:nvPr/>
        </p:nvSpPr>
        <p:spPr bwMode="auto">
          <a:xfrm>
            <a:off x="1435100" y="2717800"/>
            <a:ext cx="6451600" cy="534988"/>
          </a:xfrm>
          <a:prstGeom prst="rect">
            <a:avLst/>
          </a:prstGeom>
          <a:noFill/>
          <a:ln w="9525">
            <a:noFill/>
            <a:miter lim="800000"/>
            <a:headEnd/>
            <a:tailEnd/>
          </a:ln>
          <a:effectLst/>
        </p:spPr>
        <p:txBody>
          <a:bodyPr>
            <a:spAutoFit/>
          </a:bodyPr>
          <a:lstStyle/>
          <a:p>
            <a:pPr algn="ctr"/>
            <a:r>
              <a:rPr lang="en-GB" sz="1500" b="1">
                <a:solidFill>
                  <a:srgbClr val="000000"/>
                </a:solidFill>
                <a:latin typeface="Bookman Old Style - 16"/>
              </a:rPr>
              <a:t>Here are some answers to questions.  </a:t>
            </a:r>
          </a:p>
          <a:p>
            <a:pPr algn="ctr"/>
            <a:r>
              <a:rPr lang="en-GB" sz="1500" b="1">
                <a:solidFill>
                  <a:srgbClr val="000000"/>
                </a:solidFill>
                <a:latin typeface="Bookman Old Style - 16"/>
              </a:rPr>
              <a:t>What are the questions?</a:t>
            </a:r>
          </a:p>
        </p:txBody>
      </p:sp>
      <p:sp>
        <p:nvSpPr>
          <p:cNvPr id="59398" name="Line 6"/>
          <p:cNvSpPr>
            <a:spLocks noChangeShapeType="1"/>
          </p:cNvSpPr>
          <p:nvPr/>
        </p:nvSpPr>
        <p:spPr bwMode="auto">
          <a:xfrm flipV="1">
            <a:off x="6540500" y="1104900"/>
            <a:ext cx="1409700" cy="812800"/>
          </a:xfrm>
          <a:prstGeom prst="line">
            <a:avLst/>
          </a:prstGeom>
          <a:noFill/>
          <a:ln w="38100">
            <a:solidFill>
              <a:srgbClr val="000000"/>
            </a:solidFill>
            <a:round/>
            <a:headEnd type="none" w="med" len="sm"/>
            <a:tailEnd type="triangle" w="med" len="sm"/>
          </a:ln>
          <a:effectLst/>
        </p:spPr>
        <p:txBody>
          <a:bodyPr wrap="none" anchor="ctr"/>
          <a:lstStyle/>
          <a:p>
            <a:endParaRPr lang="en-US"/>
          </a:p>
        </p:txBody>
      </p:sp>
      <p:sp>
        <p:nvSpPr>
          <p:cNvPr id="59399" name="Line 7"/>
          <p:cNvSpPr>
            <a:spLocks noChangeShapeType="1"/>
          </p:cNvSpPr>
          <p:nvPr/>
        </p:nvSpPr>
        <p:spPr bwMode="auto">
          <a:xfrm>
            <a:off x="7569200" y="2463800"/>
            <a:ext cx="1028700" cy="0"/>
          </a:xfrm>
          <a:prstGeom prst="line">
            <a:avLst/>
          </a:prstGeom>
          <a:noFill/>
          <a:ln w="38100">
            <a:solidFill>
              <a:srgbClr val="000000"/>
            </a:solidFill>
            <a:round/>
            <a:headEnd type="none" w="med" len="sm"/>
            <a:tailEnd type="triangle" w="med" len="sm"/>
          </a:ln>
          <a:effectLst/>
        </p:spPr>
        <p:txBody>
          <a:bodyPr wrap="none" anchor="ctr"/>
          <a:lstStyle/>
          <a:p>
            <a:endParaRPr lang="en-US"/>
          </a:p>
        </p:txBody>
      </p:sp>
      <p:sp>
        <p:nvSpPr>
          <p:cNvPr id="59400" name="Line 8"/>
          <p:cNvSpPr>
            <a:spLocks noChangeShapeType="1"/>
          </p:cNvSpPr>
          <p:nvPr/>
        </p:nvSpPr>
        <p:spPr bwMode="auto">
          <a:xfrm>
            <a:off x="7061200" y="3175000"/>
            <a:ext cx="825500" cy="965200"/>
          </a:xfrm>
          <a:prstGeom prst="line">
            <a:avLst/>
          </a:prstGeom>
          <a:noFill/>
          <a:ln w="38100">
            <a:solidFill>
              <a:srgbClr val="000000"/>
            </a:solidFill>
            <a:round/>
            <a:headEnd type="none" w="med" len="sm"/>
            <a:tailEnd type="triangle" w="med" len="sm"/>
          </a:ln>
          <a:effectLst/>
        </p:spPr>
        <p:txBody>
          <a:bodyPr wrap="none" anchor="ctr"/>
          <a:lstStyle/>
          <a:p>
            <a:endParaRPr lang="en-US"/>
          </a:p>
        </p:txBody>
      </p:sp>
      <p:sp>
        <p:nvSpPr>
          <p:cNvPr id="59401" name="Line 9"/>
          <p:cNvSpPr>
            <a:spLocks noChangeShapeType="1"/>
          </p:cNvSpPr>
          <p:nvPr/>
        </p:nvSpPr>
        <p:spPr bwMode="auto">
          <a:xfrm>
            <a:off x="5918200" y="3403600"/>
            <a:ext cx="355600" cy="1511300"/>
          </a:xfrm>
          <a:prstGeom prst="line">
            <a:avLst/>
          </a:prstGeom>
          <a:noFill/>
          <a:ln w="38100">
            <a:solidFill>
              <a:srgbClr val="000000"/>
            </a:solidFill>
            <a:round/>
            <a:headEnd type="none" w="med" len="sm"/>
            <a:tailEnd type="triangle" w="med" len="sm"/>
          </a:ln>
          <a:effectLst/>
        </p:spPr>
        <p:txBody>
          <a:bodyPr wrap="none" anchor="ctr"/>
          <a:lstStyle/>
          <a:p>
            <a:endParaRPr lang="en-US"/>
          </a:p>
        </p:txBody>
      </p:sp>
      <p:sp>
        <p:nvSpPr>
          <p:cNvPr id="59402" name="Line 10"/>
          <p:cNvSpPr>
            <a:spLocks noChangeShapeType="1"/>
          </p:cNvSpPr>
          <p:nvPr/>
        </p:nvSpPr>
        <p:spPr bwMode="auto">
          <a:xfrm>
            <a:off x="4533900" y="3543300"/>
            <a:ext cx="0" cy="1473200"/>
          </a:xfrm>
          <a:prstGeom prst="line">
            <a:avLst/>
          </a:prstGeom>
          <a:noFill/>
          <a:ln w="38100">
            <a:solidFill>
              <a:srgbClr val="000000"/>
            </a:solidFill>
            <a:round/>
            <a:headEnd type="none" w="med" len="sm"/>
            <a:tailEnd type="triangle" w="med" len="sm"/>
          </a:ln>
          <a:effectLst/>
        </p:spPr>
        <p:txBody>
          <a:bodyPr wrap="none" anchor="ctr"/>
          <a:lstStyle/>
          <a:p>
            <a:endParaRPr lang="en-US"/>
          </a:p>
        </p:txBody>
      </p:sp>
      <p:sp>
        <p:nvSpPr>
          <p:cNvPr id="59403" name="Line 11"/>
          <p:cNvSpPr>
            <a:spLocks noChangeShapeType="1"/>
          </p:cNvSpPr>
          <p:nvPr/>
        </p:nvSpPr>
        <p:spPr bwMode="auto">
          <a:xfrm flipH="1">
            <a:off x="2311400" y="3441700"/>
            <a:ext cx="1244600" cy="1422400"/>
          </a:xfrm>
          <a:prstGeom prst="line">
            <a:avLst/>
          </a:prstGeom>
          <a:noFill/>
          <a:ln w="38100">
            <a:solidFill>
              <a:srgbClr val="000000"/>
            </a:solidFill>
            <a:round/>
            <a:headEnd type="none" w="med" len="sm"/>
            <a:tailEnd type="triangle" w="med" len="sm"/>
          </a:ln>
          <a:effectLst/>
        </p:spPr>
        <p:txBody>
          <a:bodyPr wrap="none" anchor="ctr"/>
          <a:lstStyle/>
          <a:p>
            <a:endParaRPr lang="en-US"/>
          </a:p>
        </p:txBody>
      </p:sp>
      <p:sp>
        <p:nvSpPr>
          <p:cNvPr id="59404" name="Line 12"/>
          <p:cNvSpPr>
            <a:spLocks noChangeShapeType="1"/>
          </p:cNvSpPr>
          <p:nvPr/>
        </p:nvSpPr>
        <p:spPr bwMode="auto">
          <a:xfrm flipH="1">
            <a:off x="736600" y="3124200"/>
            <a:ext cx="1638300" cy="533400"/>
          </a:xfrm>
          <a:prstGeom prst="line">
            <a:avLst/>
          </a:prstGeom>
          <a:noFill/>
          <a:ln w="38100">
            <a:solidFill>
              <a:srgbClr val="000000"/>
            </a:solidFill>
            <a:round/>
            <a:headEnd type="none" w="med" len="sm"/>
            <a:tailEnd type="triangle" w="med" len="sm"/>
          </a:ln>
          <a:effectLst/>
        </p:spPr>
        <p:txBody>
          <a:bodyPr wrap="none" anchor="ctr"/>
          <a:lstStyle/>
          <a:p>
            <a:endParaRPr lang="en-US"/>
          </a:p>
        </p:txBody>
      </p:sp>
      <p:sp>
        <p:nvSpPr>
          <p:cNvPr id="59405" name="Line 13"/>
          <p:cNvSpPr>
            <a:spLocks noChangeShapeType="1"/>
          </p:cNvSpPr>
          <p:nvPr/>
        </p:nvSpPr>
        <p:spPr bwMode="auto">
          <a:xfrm flipH="1" flipV="1">
            <a:off x="1562100" y="774700"/>
            <a:ext cx="647700" cy="1447800"/>
          </a:xfrm>
          <a:prstGeom prst="line">
            <a:avLst/>
          </a:prstGeom>
          <a:noFill/>
          <a:ln w="38100">
            <a:solidFill>
              <a:srgbClr val="000000"/>
            </a:solidFill>
            <a:round/>
            <a:headEnd type="none" w="med" len="sm"/>
            <a:tailEnd type="triangle" w="med" len="sm"/>
          </a:ln>
          <a:effectLst/>
        </p:spPr>
        <p:txBody>
          <a:bodyPr wrap="none" anchor="ctr"/>
          <a:lstStyle/>
          <a:p>
            <a:endParaRPr lang="en-US"/>
          </a:p>
        </p:txBody>
      </p:sp>
      <p:sp>
        <p:nvSpPr>
          <p:cNvPr id="59406" name="Line 14"/>
          <p:cNvSpPr>
            <a:spLocks noChangeShapeType="1"/>
          </p:cNvSpPr>
          <p:nvPr/>
        </p:nvSpPr>
        <p:spPr bwMode="auto">
          <a:xfrm flipH="1" flipV="1">
            <a:off x="3276600" y="876300"/>
            <a:ext cx="190500" cy="927100"/>
          </a:xfrm>
          <a:prstGeom prst="line">
            <a:avLst/>
          </a:prstGeom>
          <a:noFill/>
          <a:ln w="38100">
            <a:solidFill>
              <a:srgbClr val="000000"/>
            </a:solidFill>
            <a:round/>
            <a:headEnd type="none" w="med" len="sm"/>
            <a:tailEnd type="triangle" w="med" len="sm"/>
          </a:ln>
          <a:effectLst/>
        </p:spPr>
        <p:txBody>
          <a:bodyPr wrap="none" anchor="ctr"/>
          <a:lstStyle/>
          <a:p>
            <a:endParaRPr lang="en-US"/>
          </a:p>
        </p:txBody>
      </p:sp>
      <p:sp>
        <p:nvSpPr>
          <p:cNvPr id="59407" name="Line 15"/>
          <p:cNvSpPr>
            <a:spLocks noChangeShapeType="1"/>
          </p:cNvSpPr>
          <p:nvPr/>
        </p:nvSpPr>
        <p:spPr bwMode="auto">
          <a:xfrm flipV="1">
            <a:off x="5524500" y="698500"/>
            <a:ext cx="0" cy="1003300"/>
          </a:xfrm>
          <a:prstGeom prst="line">
            <a:avLst/>
          </a:prstGeom>
          <a:noFill/>
          <a:ln w="38100">
            <a:solidFill>
              <a:srgbClr val="000000"/>
            </a:solidFill>
            <a:round/>
            <a:headEnd type="none" w="med" len="sm"/>
            <a:tailEnd type="triangle" w="med" len="sm"/>
          </a:ln>
          <a:effectLst/>
        </p:spPr>
        <p:txBody>
          <a:bodyPr wrap="none" anchor="ctr"/>
          <a:lstStyle/>
          <a:p>
            <a:endParaRPr lang="en-US"/>
          </a:p>
        </p:txBody>
      </p:sp>
      <p:sp>
        <p:nvSpPr>
          <p:cNvPr id="59408" name="Freeform 16"/>
          <p:cNvSpPr>
            <a:spLocks/>
          </p:cNvSpPr>
          <p:nvPr/>
        </p:nvSpPr>
        <p:spPr bwMode="auto">
          <a:xfrm>
            <a:off x="355600" y="292100"/>
            <a:ext cx="1944688" cy="395288"/>
          </a:xfrm>
          <a:custGeom>
            <a:avLst/>
            <a:gdLst/>
            <a:ahLst/>
            <a:cxnLst>
              <a:cxn ang="0">
                <a:pos x="0" y="0"/>
              </a:cxn>
              <a:cxn ang="0">
                <a:pos x="1224" y="0"/>
              </a:cxn>
              <a:cxn ang="0">
                <a:pos x="1224" y="248"/>
              </a:cxn>
              <a:cxn ang="0">
                <a:pos x="0" y="248"/>
              </a:cxn>
              <a:cxn ang="0">
                <a:pos x="0" y="0"/>
              </a:cxn>
            </a:cxnLst>
            <a:rect l="0" t="0" r="r" b="b"/>
            <a:pathLst>
              <a:path w="1225" h="249">
                <a:moveTo>
                  <a:pt x="0" y="0"/>
                </a:moveTo>
                <a:lnTo>
                  <a:pt x="1224" y="0"/>
                </a:lnTo>
                <a:lnTo>
                  <a:pt x="1224" y="248"/>
                </a:lnTo>
                <a:lnTo>
                  <a:pt x="0" y="248"/>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9409" name="Freeform 17"/>
          <p:cNvSpPr>
            <a:spLocks/>
          </p:cNvSpPr>
          <p:nvPr/>
        </p:nvSpPr>
        <p:spPr bwMode="auto">
          <a:xfrm>
            <a:off x="2768600" y="330200"/>
            <a:ext cx="1271588" cy="446088"/>
          </a:xfrm>
          <a:custGeom>
            <a:avLst/>
            <a:gdLst/>
            <a:ahLst/>
            <a:cxnLst>
              <a:cxn ang="0">
                <a:pos x="0" y="0"/>
              </a:cxn>
              <a:cxn ang="0">
                <a:pos x="800" y="0"/>
              </a:cxn>
              <a:cxn ang="0">
                <a:pos x="800" y="280"/>
              </a:cxn>
              <a:cxn ang="0">
                <a:pos x="0" y="280"/>
              </a:cxn>
              <a:cxn ang="0">
                <a:pos x="0" y="0"/>
              </a:cxn>
            </a:cxnLst>
            <a:rect l="0" t="0" r="r" b="b"/>
            <a:pathLst>
              <a:path w="801" h="281">
                <a:moveTo>
                  <a:pt x="0" y="0"/>
                </a:moveTo>
                <a:lnTo>
                  <a:pt x="800" y="0"/>
                </a:lnTo>
                <a:lnTo>
                  <a:pt x="800" y="280"/>
                </a:lnTo>
                <a:lnTo>
                  <a:pt x="0" y="280"/>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9410" name="Freeform 18"/>
          <p:cNvSpPr>
            <a:spLocks/>
          </p:cNvSpPr>
          <p:nvPr/>
        </p:nvSpPr>
        <p:spPr bwMode="auto">
          <a:xfrm>
            <a:off x="5181600" y="292100"/>
            <a:ext cx="1919288" cy="331788"/>
          </a:xfrm>
          <a:custGeom>
            <a:avLst/>
            <a:gdLst/>
            <a:ahLst/>
            <a:cxnLst>
              <a:cxn ang="0">
                <a:pos x="0" y="0"/>
              </a:cxn>
              <a:cxn ang="0">
                <a:pos x="1208" y="0"/>
              </a:cxn>
              <a:cxn ang="0">
                <a:pos x="1208" y="208"/>
              </a:cxn>
              <a:cxn ang="0">
                <a:pos x="0" y="208"/>
              </a:cxn>
              <a:cxn ang="0">
                <a:pos x="0" y="0"/>
              </a:cxn>
            </a:cxnLst>
            <a:rect l="0" t="0" r="r" b="b"/>
            <a:pathLst>
              <a:path w="1209" h="209">
                <a:moveTo>
                  <a:pt x="0" y="0"/>
                </a:moveTo>
                <a:lnTo>
                  <a:pt x="1208" y="0"/>
                </a:lnTo>
                <a:lnTo>
                  <a:pt x="1208" y="208"/>
                </a:lnTo>
                <a:lnTo>
                  <a:pt x="0" y="208"/>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9411" name="Freeform 19"/>
          <p:cNvSpPr>
            <a:spLocks/>
          </p:cNvSpPr>
          <p:nvPr/>
        </p:nvSpPr>
        <p:spPr bwMode="auto">
          <a:xfrm>
            <a:off x="8026400" y="381000"/>
            <a:ext cx="1906588" cy="1030288"/>
          </a:xfrm>
          <a:custGeom>
            <a:avLst/>
            <a:gdLst/>
            <a:ahLst/>
            <a:cxnLst>
              <a:cxn ang="0">
                <a:pos x="0" y="0"/>
              </a:cxn>
              <a:cxn ang="0">
                <a:pos x="1200" y="0"/>
              </a:cxn>
              <a:cxn ang="0">
                <a:pos x="1200" y="648"/>
              </a:cxn>
              <a:cxn ang="0">
                <a:pos x="0" y="648"/>
              </a:cxn>
              <a:cxn ang="0">
                <a:pos x="0" y="0"/>
              </a:cxn>
            </a:cxnLst>
            <a:rect l="0" t="0" r="r" b="b"/>
            <a:pathLst>
              <a:path w="1201" h="649">
                <a:moveTo>
                  <a:pt x="0" y="0"/>
                </a:moveTo>
                <a:lnTo>
                  <a:pt x="1200" y="0"/>
                </a:lnTo>
                <a:lnTo>
                  <a:pt x="1200" y="648"/>
                </a:lnTo>
                <a:lnTo>
                  <a:pt x="0" y="648"/>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9412" name="Freeform 20"/>
          <p:cNvSpPr>
            <a:spLocks/>
          </p:cNvSpPr>
          <p:nvPr/>
        </p:nvSpPr>
        <p:spPr bwMode="auto">
          <a:xfrm>
            <a:off x="8686800" y="2197100"/>
            <a:ext cx="1258888" cy="1335088"/>
          </a:xfrm>
          <a:custGeom>
            <a:avLst/>
            <a:gdLst/>
            <a:ahLst/>
            <a:cxnLst>
              <a:cxn ang="0">
                <a:pos x="0" y="0"/>
              </a:cxn>
              <a:cxn ang="0">
                <a:pos x="792" y="0"/>
              </a:cxn>
              <a:cxn ang="0">
                <a:pos x="792" y="840"/>
              </a:cxn>
              <a:cxn ang="0">
                <a:pos x="0" y="840"/>
              </a:cxn>
              <a:cxn ang="0">
                <a:pos x="0" y="0"/>
              </a:cxn>
            </a:cxnLst>
            <a:rect l="0" t="0" r="r" b="b"/>
            <a:pathLst>
              <a:path w="793" h="841">
                <a:moveTo>
                  <a:pt x="0" y="0"/>
                </a:moveTo>
                <a:lnTo>
                  <a:pt x="792" y="0"/>
                </a:lnTo>
                <a:lnTo>
                  <a:pt x="792" y="840"/>
                </a:lnTo>
                <a:lnTo>
                  <a:pt x="0" y="840"/>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9413" name="Freeform 21"/>
          <p:cNvSpPr>
            <a:spLocks/>
          </p:cNvSpPr>
          <p:nvPr/>
        </p:nvSpPr>
        <p:spPr bwMode="auto">
          <a:xfrm>
            <a:off x="8001000" y="4051300"/>
            <a:ext cx="1677988" cy="1462088"/>
          </a:xfrm>
          <a:custGeom>
            <a:avLst/>
            <a:gdLst/>
            <a:ahLst/>
            <a:cxnLst>
              <a:cxn ang="0">
                <a:pos x="0" y="0"/>
              </a:cxn>
              <a:cxn ang="0">
                <a:pos x="1056" y="0"/>
              </a:cxn>
              <a:cxn ang="0">
                <a:pos x="1056" y="920"/>
              </a:cxn>
              <a:cxn ang="0">
                <a:pos x="0" y="920"/>
              </a:cxn>
              <a:cxn ang="0">
                <a:pos x="0" y="0"/>
              </a:cxn>
            </a:cxnLst>
            <a:rect l="0" t="0" r="r" b="b"/>
            <a:pathLst>
              <a:path w="1057" h="921">
                <a:moveTo>
                  <a:pt x="0" y="0"/>
                </a:moveTo>
                <a:lnTo>
                  <a:pt x="1056" y="0"/>
                </a:lnTo>
                <a:lnTo>
                  <a:pt x="1056" y="920"/>
                </a:lnTo>
                <a:lnTo>
                  <a:pt x="0" y="920"/>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9414" name="Freeform 22"/>
          <p:cNvSpPr>
            <a:spLocks/>
          </p:cNvSpPr>
          <p:nvPr/>
        </p:nvSpPr>
        <p:spPr bwMode="auto">
          <a:xfrm>
            <a:off x="5588000" y="5080000"/>
            <a:ext cx="1703388" cy="1169988"/>
          </a:xfrm>
          <a:custGeom>
            <a:avLst/>
            <a:gdLst/>
            <a:ahLst/>
            <a:cxnLst>
              <a:cxn ang="0">
                <a:pos x="0" y="0"/>
              </a:cxn>
              <a:cxn ang="0">
                <a:pos x="1072" y="0"/>
              </a:cxn>
              <a:cxn ang="0">
                <a:pos x="1072" y="736"/>
              </a:cxn>
              <a:cxn ang="0">
                <a:pos x="0" y="736"/>
              </a:cxn>
              <a:cxn ang="0">
                <a:pos x="0" y="0"/>
              </a:cxn>
            </a:cxnLst>
            <a:rect l="0" t="0" r="r" b="b"/>
            <a:pathLst>
              <a:path w="1073" h="737">
                <a:moveTo>
                  <a:pt x="0" y="0"/>
                </a:moveTo>
                <a:lnTo>
                  <a:pt x="1072" y="0"/>
                </a:lnTo>
                <a:lnTo>
                  <a:pt x="1072" y="736"/>
                </a:lnTo>
                <a:lnTo>
                  <a:pt x="0" y="736"/>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9415" name="Freeform 23"/>
          <p:cNvSpPr>
            <a:spLocks/>
          </p:cNvSpPr>
          <p:nvPr/>
        </p:nvSpPr>
        <p:spPr bwMode="auto">
          <a:xfrm>
            <a:off x="177800" y="3746500"/>
            <a:ext cx="2058988" cy="433388"/>
          </a:xfrm>
          <a:custGeom>
            <a:avLst/>
            <a:gdLst/>
            <a:ahLst/>
            <a:cxnLst>
              <a:cxn ang="0">
                <a:pos x="0" y="0"/>
              </a:cxn>
              <a:cxn ang="0">
                <a:pos x="1296" y="0"/>
              </a:cxn>
              <a:cxn ang="0">
                <a:pos x="1296" y="272"/>
              </a:cxn>
              <a:cxn ang="0">
                <a:pos x="0" y="272"/>
              </a:cxn>
              <a:cxn ang="0">
                <a:pos x="0" y="0"/>
              </a:cxn>
            </a:cxnLst>
            <a:rect l="0" t="0" r="r" b="b"/>
            <a:pathLst>
              <a:path w="1297" h="273">
                <a:moveTo>
                  <a:pt x="0" y="0"/>
                </a:moveTo>
                <a:lnTo>
                  <a:pt x="1296" y="0"/>
                </a:lnTo>
                <a:lnTo>
                  <a:pt x="1296" y="272"/>
                </a:lnTo>
                <a:lnTo>
                  <a:pt x="0" y="272"/>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9416" name="Freeform 24"/>
          <p:cNvSpPr>
            <a:spLocks/>
          </p:cNvSpPr>
          <p:nvPr/>
        </p:nvSpPr>
        <p:spPr bwMode="auto">
          <a:xfrm>
            <a:off x="787400" y="4953000"/>
            <a:ext cx="2224088" cy="573088"/>
          </a:xfrm>
          <a:custGeom>
            <a:avLst/>
            <a:gdLst/>
            <a:ahLst/>
            <a:cxnLst>
              <a:cxn ang="0">
                <a:pos x="0" y="0"/>
              </a:cxn>
              <a:cxn ang="0">
                <a:pos x="1400" y="0"/>
              </a:cxn>
              <a:cxn ang="0">
                <a:pos x="1400" y="360"/>
              </a:cxn>
              <a:cxn ang="0">
                <a:pos x="0" y="360"/>
              </a:cxn>
              <a:cxn ang="0">
                <a:pos x="0" y="0"/>
              </a:cxn>
            </a:cxnLst>
            <a:rect l="0" t="0" r="r" b="b"/>
            <a:pathLst>
              <a:path w="1401" h="361">
                <a:moveTo>
                  <a:pt x="0" y="0"/>
                </a:moveTo>
                <a:lnTo>
                  <a:pt x="1400" y="0"/>
                </a:lnTo>
                <a:lnTo>
                  <a:pt x="1400" y="360"/>
                </a:lnTo>
                <a:lnTo>
                  <a:pt x="0" y="360"/>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9417" name="Freeform 25"/>
          <p:cNvSpPr>
            <a:spLocks/>
          </p:cNvSpPr>
          <p:nvPr/>
        </p:nvSpPr>
        <p:spPr bwMode="auto">
          <a:xfrm>
            <a:off x="3670300" y="5143500"/>
            <a:ext cx="1512888" cy="1398588"/>
          </a:xfrm>
          <a:custGeom>
            <a:avLst/>
            <a:gdLst/>
            <a:ahLst/>
            <a:cxnLst>
              <a:cxn ang="0">
                <a:pos x="0" y="0"/>
              </a:cxn>
              <a:cxn ang="0">
                <a:pos x="952" y="0"/>
              </a:cxn>
              <a:cxn ang="0">
                <a:pos x="952" y="880"/>
              </a:cxn>
              <a:cxn ang="0">
                <a:pos x="0" y="880"/>
              </a:cxn>
              <a:cxn ang="0">
                <a:pos x="0" y="0"/>
              </a:cxn>
            </a:cxnLst>
            <a:rect l="0" t="0" r="r" b="b"/>
            <a:pathLst>
              <a:path w="953" h="881">
                <a:moveTo>
                  <a:pt x="0" y="0"/>
                </a:moveTo>
                <a:lnTo>
                  <a:pt x="952" y="0"/>
                </a:lnTo>
                <a:lnTo>
                  <a:pt x="952" y="880"/>
                </a:lnTo>
                <a:lnTo>
                  <a:pt x="0" y="880"/>
                </a:lnTo>
                <a:lnTo>
                  <a:pt x="0" y="0"/>
                </a:lnTo>
                <a:close/>
              </a:path>
            </a:pathLst>
          </a:custGeom>
          <a:solidFill>
            <a:srgbClr val="FFFFFF"/>
          </a:solidFill>
          <a:ln w="76200" cap="flat">
            <a:solidFill>
              <a:srgbClr val="000000"/>
            </a:solidFill>
            <a:prstDash val="solid"/>
            <a:round/>
            <a:headEnd/>
            <a:tailEnd/>
          </a:ln>
          <a:effectLst/>
        </p:spPr>
        <p:txBody>
          <a:bodyPr wrap="none" anchor="ctr"/>
          <a:lstStyle/>
          <a:p>
            <a:endParaRPr lang="en-US"/>
          </a:p>
        </p:txBody>
      </p:sp>
      <p:sp>
        <p:nvSpPr>
          <p:cNvPr id="59418" name="Text Box 26"/>
          <p:cNvSpPr txBox="1">
            <a:spLocks noChangeArrowheads="1"/>
          </p:cNvSpPr>
          <p:nvPr/>
        </p:nvSpPr>
        <p:spPr bwMode="auto">
          <a:xfrm>
            <a:off x="1219200" y="25400"/>
            <a:ext cx="431800" cy="298450"/>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1</a:t>
            </a:r>
          </a:p>
        </p:txBody>
      </p:sp>
      <p:sp>
        <p:nvSpPr>
          <p:cNvPr id="59419" name="Text Box 27"/>
          <p:cNvSpPr txBox="1">
            <a:spLocks noChangeArrowheads="1"/>
          </p:cNvSpPr>
          <p:nvPr/>
        </p:nvSpPr>
        <p:spPr bwMode="auto">
          <a:xfrm>
            <a:off x="3289300" y="63500"/>
            <a:ext cx="431800" cy="298450"/>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2</a:t>
            </a:r>
          </a:p>
        </p:txBody>
      </p:sp>
      <p:sp>
        <p:nvSpPr>
          <p:cNvPr id="59420" name="Text Box 28"/>
          <p:cNvSpPr txBox="1">
            <a:spLocks noChangeArrowheads="1"/>
          </p:cNvSpPr>
          <p:nvPr/>
        </p:nvSpPr>
        <p:spPr bwMode="auto">
          <a:xfrm>
            <a:off x="5359400" y="0"/>
            <a:ext cx="431800" cy="298450"/>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3</a:t>
            </a:r>
          </a:p>
        </p:txBody>
      </p:sp>
      <p:sp>
        <p:nvSpPr>
          <p:cNvPr id="59421" name="Text Box 29"/>
          <p:cNvSpPr txBox="1">
            <a:spLocks noChangeArrowheads="1"/>
          </p:cNvSpPr>
          <p:nvPr/>
        </p:nvSpPr>
        <p:spPr bwMode="auto">
          <a:xfrm>
            <a:off x="8813800" y="88900"/>
            <a:ext cx="431800" cy="298450"/>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4</a:t>
            </a:r>
          </a:p>
        </p:txBody>
      </p:sp>
      <p:sp>
        <p:nvSpPr>
          <p:cNvPr id="59422" name="Text Box 30"/>
          <p:cNvSpPr txBox="1">
            <a:spLocks noChangeArrowheads="1"/>
          </p:cNvSpPr>
          <p:nvPr/>
        </p:nvSpPr>
        <p:spPr bwMode="auto">
          <a:xfrm>
            <a:off x="9118600" y="1892300"/>
            <a:ext cx="431800" cy="298450"/>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5</a:t>
            </a:r>
          </a:p>
        </p:txBody>
      </p:sp>
      <p:sp>
        <p:nvSpPr>
          <p:cNvPr id="59423" name="Text Box 31"/>
          <p:cNvSpPr txBox="1">
            <a:spLocks noChangeArrowheads="1"/>
          </p:cNvSpPr>
          <p:nvPr/>
        </p:nvSpPr>
        <p:spPr bwMode="auto">
          <a:xfrm>
            <a:off x="8661400" y="3746500"/>
            <a:ext cx="431800" cy="298450"/>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6</a:t>
            </a:r>
          </a:p>
        </p:txBody>
      </p:sp>
      <p:sp>
        <p:nvSpPr>
          <p:cNvPr id="59424" name="Text Box 32"/>
          <p:cNvSpPr txBox="1">
            <a:spLocks noChangeArrowheads="1"/>
          </p:cNvSpPr>
          <p:nvPr/>
        </p:nvSpPr>
        <p:spPr bwMode="auto">
          <a:xfrm>
            <a:off x="6451600" y="4749800"/>
            <a:ext cx="431800" cy="298450"/>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7</a:t>
            </a:r>
          </a:p>
        </p:txBody>
      </p:sp>
      <p:sp>
        <p:nvSpPr>
          <p:cNvPr id="59425" name="Text Box 33"/>
          <p:cNvSpPr txBox="1">
            <a:spLocks noChangeArrowheads="1"/>
          </p:cNvSpPr>
          <p:nvPr/>
        </p:nvSpPr>
        <p:spPr bwMode="auto">
          <a:xfrm>
            <a:off x="4191000" y="4813300"/>
            <a:ext cx="431800" cy="298450"/>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8</a:t>
            </a:r>
          </a:p>
        </p:txBody>
      </p:sp>
      <p:sp>
        <p:nvSpPr>
          <p:cNvPr id="59426" name="Text Box 34"/>
          <p:cNvSpPr txBox="1">
            <a:spLocks noChangeArrowheads="1"/>
          </p:cNvSpPr>
          <p:nvPr/>
        </p:nvSpPr>
        <p:spPr bwMode="auto">
          <a:xfrm>
            <a:off x="1866900" y="4673600"/>
            <a:ext cx="431800" cy="298450"/>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9</a:t>
            </a:r>
          </a:p>
        </p:txBody>
      </p:sp>
      <p:sp>
        <p:nvSpPr>
          <p:cNvPr id="59427" name="Text Box 35"/>
          <p:cNvSpPr txBox="1">
            <a:spLocks noChangeArrowheads="1"/>
          </p:cNvSpPr>
          <p:nvPr/>
        </p:nvSpPr>
        <p:spPr bwMode="auto">
          <a:xfrm>
            <a:off x="1384300" y="3492500"/>
            <a:ext cx="508000" cy="284163"/>
          </a:xfrm>
          <a:prstGeom prst="rect">
            <a:avLst/>
          </a:prstGeom>
          <a:noFill/>
          <a:ln w="9525">
            <a:noFill/>
            <a:miter lim="800000"/>
            <a:headEnd/>
            <a:tailEnd/>
          </a:ln>
          <a:effectLst/>
        </p:spPr>
        <p:txBody>
          <a:bodyPr>
            <a:spAutoFit/>
          </a:bodyPr>
          <a:lstStyle/>
          <a:p>
            <a:r>
              <a:rPr lang="en-GB" sz="1500">
                <a:solidFill>
                  <a:srgbClr val="000000"/>
                </a:solidFill>
                <a:latin typeface="Times New Roman - 16"/>
              </a:rPr>
              <a:t>10</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E6E6FA"/>
        </a:solidFill>
        <a:effectLst/>
      </p:bgPr>
    </p:bg>
    <p:spTree>
      <p:nvGrpSpPr>
        <p:cNvPr id="1" name=""/>
        <p:cNvGrpSpPr/>
        <p:nvPr/>
      </p:nvGrpSpPr>
      <p:grpSpPr>
        <a:xfrm>
          <a:off x="0" y="0"/>
          <a:ext cx="0" cy="0"/>
          <a:chOff x="0" y="0"/>
          <a:chExt cx="0" cy="0"/>
        </a:xfrm>
      </p:grpSpPr>
      <p:pic>
        <p:nvPicPr>
          <p:cNvPr id="60418" name="Picture 2" descr="questions[1]"/>
          <p:cNvPicPr>
            <a:picLocks noChangeAspect="1" noChangeArrowheads="1"/>
          </p:cNvPicPr>
          <p:nvPr/>
        </p:nvPicPr>
        <p:blipFill>
          <a:blip r:embed="rId2" cstate="print"/>
          <a:srcRect/>
          <a:stretch>
            <a:fillRect/>
          </a:stretch>
        </p:blipFill>
        <p:spPr bwMode="auto">
          <a:xfrm>
            <a:off x="-190500" y="-101600"/>
            <a:ext cx="10160000" cy="7620000"/>
          </a:xfrm>
          <a:prstGeom prst="rect">
            <a:avLst/>
          </a:prstGeom>
          <a:noFill/>
          <a:ln w="9525">
            <a:noFill/>
            <a:miter lim="800000"/>
            <a:headEnd/>
            <a:tailEnd/>
          </a:ln>
          <a:effectLst/>
        </p:spPr>
      </p:pic>
      <p:sp>
        <p:nvSpPr>
          <p:cNvPr id="60419" name="Text Box 3"/>
          <p:cNvSpPr txBox="1">
            <a:spLocks noChangeArrowheads="1"/>
          </p:cNvSpPr>
          <p:nvPr/>
        </p:nvSpPr>
        <p:spPr bwMode="auto">
          <a:xfrm>
            <a:off x="876300" y="0"/>
            <a:ext cx="9042400" cy="1368425"/>
          </a:xfrm>
          <a:prstGeom prst="rect">
            <a:avLst/>
          </a:prstGeom>
          <a:noFill/>
          <a:ln w="9525">
            <a:noFill/>
            <a:miter lim="800000"/>
            <a:headEnd/>
            <a:tailEnd/>
          </a:ln>
          <a:effectLst/>
        </p:spPr>
        <p:txBody>
          <a:bodyPr>
            <a:spAutoFit/>
          </a:bodyPr>
          <a:lstStyle/>
          <a:p>
            <a:r>
              <a:rPr lang="en-GB" sz="7100" b="1">
                <a:solidFill>
                  <a:srgbClr val="FF0000"/>
                </a:solidFill>
                <a:latin typeface="Bookman Old Style - 16"/>
              </a:rPr>
              <a:t>Topic Key Words</a:t>
            </a:r>
          </a:p>
        </p:txBody>
      </p:sp>
      <p:sp>
        <p:nvSpPr>
          <p:cNvPr id="60420" name="Text Box 4"/>
          <p:cNvSpPr txBox="1">
            <a:spLocks noChangeArrowheads="1"/>
          </p:cNvSpPr>
          <p:nvPr/>
        </p:nvSpPr>
        <p:spPr bwMode="auto">
          <a:xfrm>
            <a:off x="0" y="977900"/>
            <a:ext cx="13792200" cy="1266825"/>
          </a:xfrm>
          <a:prstGeom prst="rect">
            <a:avLst/>
          </a:prstGeom>
          <a:noFill/>
          <a:ln w="9525">
            <a:noFill/>
            <a:miter lim="800000"/>
            <a:headEnd/>
            <a:tailEnd/>
          </a:ln>
          <a:effectLst/>
        </p:spPr>
        <p:txBody>
          <a:bodyPr>
            <a:spAutoFit/>
          </a:bodyPr>
          <a:lstStyle/>
          <a:p>
            <a:pPr algn="ctr"/>
            <a:r>
              <a:rPr lang="en-GB" sz="3800" b="1">
                <a:solidFill>
                  <a:srgbClr val="0000FF"/>
                </a:solidFill>
                <a:latin typeface="Times New Roman - 16"/>
              </a:rPr>
              <a:t>Which of these words are related to ________________________________?</a:t>
            </a:r>
          </a:p>
        </p:txBody>
      </p:sp>
      <p:sp>
        <p:nvSpPr>
          <p:cNvPr id="60421" name="Oval 5"/>
          <p:cNvSpPr>
            <a:spLocks noChangeArrowheads="1"/>
          </p:cNvSpPr>
          <p:nvPr/>
        </p:nvSpPr>
        <p:spPr bwMode="auto">
          <a:xfrm>
            <a:off x="203200" y="2717800"/>
            <a:ext cx="4584700" cy="3924300"/>
          </a:xfrm>
          <a:prstGeom prst="ellipse">
            <a:avLst/>
          </a:prstGeom>
          <a:solidFill>
            <a:srgbClr val="FFFF00"/>
          </a:solidFill>
          <a:ln w="76200">
            <a:solidFill>
              <a:srgbClr val="0000FF"/>
            </a:solidFill>
            <a:prstDash val="sysDot"/>
            <a:round/>
            <a:headEnd/>
            <a:tailEnd/>
          </a:ln>
          <a:effectLst/>
        </p:spPr>
        <p:txBody>
          <a:bodyPr wrap="none" anchor="ctr"/>
          <a:lstStyle/>
          <a:p>
            <a:endParaRPr lang="en-US"/>
          </a:p>
        </p:txBody>
      </p:sp>
      <p:sp>
        <p:nvSpPr>
          <p:cNvPr id="60422" name="Text Box 6"/>
          <p:cNvSpPr txBox="1">
            <a:spLocks noChangeArrowheads="1"/>
          </p:cNvSpPr>
          <p:nvPr/>
        </p:nvSpPr>
        <p:spPr bwMode="auto">
          <a:xfrm>
            <a:off x="736600" y="2032000"/>
            <a:ext cx="3937000" cy="863600"/>
          </a:xfrm>
          <a:prstGeom prst="rect">
            <a:avLst/>
          </a:prstGeom>
          <a:noFill/>
          <a:ln w="9525">
            <a:noFill/>
            <a:miter lim="800000"/>
            <a:headEnd/>
            <a:tailEnd/>
          </a:ln>
          <a:effectLst/>
        </p:spPr>
        <p:txBody>
          <a:bodyPr>
            <a:spAutoFit/>
          </a:bodyPr>
          <a:lstStyle/>
          <a:p>
            <a:r>
              <a:rPr lang="en-GB" sz="4500" b="1">
                <a:solidFill>
                  <a:srgbClr val="FF6820"/>
                </a:solidFill>
                <a:latin typeface="Bookman Old Style - 16"/>
              </a:rPr>
              <a:t>Word Bank</a:t>
            </a:r>
          </a:p>
        </p:txBody>
      </p:sp>
      <p:sp>
        <p:nvSpPr>
          <p:cNvPr id="60423" name="Text Box 7"/>
          <p:cNvSpPr txBox="1">
            <a:spLocks noChangeArrowheads="1"/>
          </p:cNvSpPr>
          <p:nvPr/>
        </p:nvSpPr>
        <p:spPr bwMode="auto">
          <a:xfrm>
            <a:off x="5816600" y="2070100"/>
            <a:ext cx="3886200" cy="911225"/>
          </a:xfrm>
          <a:prstGeom prst="rect">
            <a:avLst/>
          </a:prstGeom>
          <a:noFill/>
          <a:ln w="9525">
            <a:noFill/>
            <a:miter lim="800000"/>
            <a:headEnd/>
            <a:tailEnd/>
          </a:ln>
          <a:effectLst/>
        </p:spPr>
        <p:txBody>
          <a:bodyPr>
            <a:spAutoFit/>
          </a:bodyPr>
          <a:lstStyle/>
          <a:p>
            <a:r>
              <a:rPr lang="en-GB" sz="4700" b="1">
                <a:solidFill>
                  <a:srgbClr val="009300"/>
                </a:solidFill>
                <a:latin typeface="Bookman Old Style - 16"/>
              </a:rPr>
              <a:t>Our Topic</a:t>
            </a:r>
          </a:p>
        </p:txBody>
      </p:sp>
      <p:sp>
        <p:nvSpPr>
          <p:cNvPr id="60424" name="Oval 8"/>
          <p:cNvSpPr>
            <a:spLocks noChangeArrowheads="1"/>
          </p:cNvSpPr>
          <p:nvPr/>
        </p:nvSpPr>
        <p:spPr bwMode="auto">
          <a:xfrm>
            <a:off x="5308600" y="2806700"/>
            <a:ext cx="4508500" cy="3708400"/>
          </a:xfrm>
          <a:prstGeom prst="ellipse">
            <a:avLst/>
          </a:prstGeom>
          <a:solidFill>
            <a:srgbClr val="40E0D0"/>
          </a:solidFill>
          <a:ln w="76200">
            <a:solidFill>
              <a:srgbClr val="0000FF"/>
            </a:solidFill>
            <a:prstDash val="sysDot"/>
            <a:round/>
            <a:headEnd/>
            <a:tailEnd/>
          </a:ln>
          <a:effectLst/>
        </p:spPr>
        <p:txBody>
          <a:bodyPr wrap="none" anchor="ctr"/>
          <a:lstStyle/>
          <a:p>
            <a:endParaRPr lang="en-US"/>
          </a:p>
        </p:txBody>
      </p:sp>
      <p:sp>
        <p:nvSpPr>
          <p:cNvPr id="60425" name="Line 9"/>
          <p:cNvSpPr>
            <a:spLocks noChangeShapeType="1"/>
          </p:cNvSpPr>
          <p:nvPr/>
        </p:nvSpPr>
        <p:spPr bwMode="auto">
          <a:xfrm>
            <a:off x="4559300" y="4559300"/>
            <a:ext cx="609600" cy="0"/>
          </a:xfrm>
          <a:prstGeom prst="line">
            <a:avLst/>
          </a:prstGeom>
          <a:noFill/>
          <a:ln w="190500">
            <a:solidFill>
              <a:srgbClr val="0000FF"/>
            </a:solidFill>
            <a:round/>
            <a:headEnd type="none" w="med" len="sm"/>
            <a:tailEnd type="triangle" w="med" len="sm"/>
          </a:ln>
          <a:effectLst/>
        </p:spPr>
        <p:txBody>
          <a:bodyPr wrap="none" anchor="ctr"/>
          <a:lstStyle/>
          <a:p>
            <a:endParaRPr lang="en-US"/>
          </a:p>
        </p:txBody>
      </p:sp>
      <p:sp>
        <p:nvSpPr>
          <p:cNvPr id="60426" name="Text Box 10"/>
          <p:cNvSpPr txBox="1">
            <a:spLocks noChangeArrowheads="1"/>
          </p:cNvSpPr>
          <p:nvPr/>
        </p:nvSpPr>
        <p:spPr bwMode="auto">
          <a:xfrm>
            <a:off x="787400" y="4241800"/>
            <a:ext cx="3302000" cy="512763"/>
          </a:xfrm>
          <a:prstGeom prst="rect">
            <a:avLst/>
          </a:prstGeom>
          <a:noFill/>
          <a:ln w="9525">
            <a:noFill/>
            <a:miter lim="800000"/>
            <a:headEnd/>
            <a:tailEnd/>
          </a:ln>
          <a:effectLst/>
        </p:spPr>
        <p:txBody>
          <a:bodyPr>
            <a:spAutoFit/>
          </a:bodyPr>
          <a:lstStyle/>
          <a:p>
            <a:r>
              <a:rPr lang="en-GB" sz="1500">
                <a:solidFill>
                  <a:srgbClr val="000000"/>
                </a:solidFill>
                <a:latin typeface="Times New Roman - 16"/>
              </a:rPr>
              <a:t>Place topic words here, with unrelated words in between as "red herrings"</a:t>
            </a:r>
          </a:p>
        </p:txBody>
      </p:sp>
      <p:sp>
        <p:nvSpPr>
          <p:cNvPr id="60427" name="Text Box 11"/>
          <p:cNvSpPr txBox="1">
            <a:spLocks noChangeArrowheads="1"/>
          </p:cNvSpPr>
          <p:nvPr/>
        </p:nvSpPr>
        <p:spPr bwMode="auto">
          <a:xfrm>
            <a:off x="6413500" y="4445000"/>
            <a:ext cx="2819400" cy="293688"/>
          </a:xfrm>
          <a:prstGeom prst="rect">
            <a:avLst/>
          </a:prstGeom>
          <a:noFill/>
          <a:ln w="9525">
            <a:noFill/>
            <a:miter lim="800000"/>
            <a:headEnd/>
            <a:tailEnd/>
          </a:ln>
          <a:effectLst/>
        </p:spPr>
        <p:txBody>
          <a:bodyPr>
            <a:spAutoFit/>
          </a:bodyPr>
          <a:lstStyle/>
          <a:p>
            <a:r>
              <a:rPr lang="en-GB" sz="1600">
                <a:solidFill>
                  <a:srgbClr val="000000"/>
                </a:solidFill>
                <a:latin typeface="Times New Roman - 16"/>
              </a:rPr>
              <a:t>Key words will be dragged here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4178300" y="1092200"/>
            <a:ext cx="5664200" cy="3052763"/>
          </a:xfrm>
          <a:prstGeom prst="rect">
            <a:avLst/>
          </a:prstGeom>
          <a:noFill/>
          <a:ln w="9525">
            <a:noFill/>
            <a:miter lim="800000"/>
            <a:headEnd/>
            <a:tailEnd/>
          </a:ln>
          <a:effectLst/>
        </p:spPr>
        <p:txBody>
          <a:bodyPr>
            <a:spAutoFit/>
          </a:bodyPr>
          <a:lstStyle/>
          <a:p>
            <a:r>
              <a:rPr lang="en-GB" sz="2600">
                <a:solidFill>
                  <a:srgbClr val="000000"/>
                </a:solidFill>
                <a:latin typeface="Arial - 26"/>
              </a:rPr>
              <a:t>1.  Divide into pairs.</a:t>
            </a:r>
          </a:p>
          <a:p>
            <a:r>
              <a:rPr lang="en-GB" sz="2600">
                <a:solidFill>
                  <a:srgbClr val="000000"/>
                </a:solidFill>
                <a:latin typeface="Arial - 26"/>
              </a:rPr>
              <a:t>2.  Write three statements, one of which is false.</a:t>
            </a:r>
          </a:p>
          <a:p>
            <a:r>
              <a:rPr lang="en-GB" sz="2600">
                <a:solidFill>
                  <a:srgbClr val="000000"/>
                </a:solidFill>
                <a:latin typeface="Arial - 26"/>
              </a:rPr>
              <a:t>3.  Give your 2 true and 1 false statement to another pair.</a:t>
            </a:r>
          </a:p>
          <a:p>
            <a:r>
              <a:rPr lang="en-GB" sz="2600">
                <a:solidFill>
                  <a:srgbClr val="000000"/>
                </a:solidFill>
                <a:latin typeface="Arial - 26"/>
              </a:rPr>
              <a:t>4.  Second pair reads and discusses the statements, guessing which statement is false.</a:t>
            </a:r>
          </a:p>
        </p:txBody>
      </p:sp>
      <p:pic>
        <p:nvPicPr>
          <p:cNvPr id="7171" name="Picture 3" descr="clipboard(20)"/>
          <p:cNvPicPr>
            <a:picLocks noChangeAspect="1" noChangeArrowheads="1"/>
          </p:cNvPicPr>
          <p:nvPr/>
        </p:nvPicPr>
        <p:blipFill>
          <a:blip r:embed="rId2" cstate="print"/>
          <a:srcRect/>
          <a:stretch>
            <a:fillRect/>
          </a:stretch>
        </p:blipFill>
        <p:spPr bwMode="auto">
          <a:xfrm>
            <a:off x="215900" y="254000"/>
            <a:ext cx="3810000" cy="5118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2"/>
          <p:cNvSpPr txBox="1">
            <a:spLocks noChangeArrowheads="1"/>
          </p:cNvSpPr>
          <p:nvPr/>
        </p:nvSpPr>
        <p:spPr bwMode="auto">
          <a:xfrm>
            <a:off x="1270000" y="635000"/>
            <a:ext cx="8890000" cy="635000"/>
          </a:xfrm>
          <a:prstGeom prst="rect">
            <a:avLst/>
          </a:prstGeom>
          <a:noFill/>
          <a:ln w="9525">
            <a:noFill/>
            <a:miter lim="800000"/>
            <a:headEnd/>
            <a:tailEnd/>
          </a:ln>
          <a:effectLst/>
        </p:spPr>
        <p:txBody>
          <a:bodyPr>
            <a:spAutoFit/>
          </a:bodyPr>
          <a:lstStyle/>
          <a:p>
            <a:r>
              <a:rPr lang="en-GB"/>
              <a:t>Attachments</a:t>
            </a:r>
          </a:p>
        </p:txBody>
      </p:sp>
      <p:sp>
        <p:nvSpPr>
          <p:cNvPr id="61443" name="Line 3"/>
          <p:cNvSpPr>
            <a:spLocks noChangeShapeType="1"/>
          </p:cNvSpPr>
          <p:nvPr/>
        </p:nvSpPr>
        <p:spPr bwMode="auto">
          <a:xfrm>
            <a:off x="1270000" y="1270000"/>
            <a:ext cx="7620000" cy="0"/>
          </a:xfrm>
          <a:prstGeom prst="line">
            <a:avLst/>
          </a:prstGeom>
          <a:noFill/>
          <a:ln w="9525">
            <a:solidFill>
              <a:schemeClr val="tx1"/>
            </a:solidFill>
            <a:round/>
            <a:headEnd/>
            <a:tailEnd/>
          </a:ln>
          <a:effectLst/>
        </p:spPr>
        <p:txBody>
          <a:bodyPr wrap="none" anchor="ctr"/>
          <a:lstStyle/>
          <a:p>
            <a:endParaRPr lang="en-US"/>
          </a:p>
        </p:txBody>
      </p:sp>
      <p:sp>
        <p:nvSpPr>
          <p:cNvPr id="61444" name="Text Box 4"/>
          <p:cNvSpPr txBox="1">
            <a:spLocks noChangeArrowheads="1"/>
          </p:cNvSpPr>
          <p:nvPr/>
        </p:nvSpPr>
        <p:spPr bwMode="auto">
          <a:xfrm>
            <a:off x="1270000" y="635000"/>
            <a:ext cx="8890000" cy="635000"/>
          </a:xfrm>
          <a:prstGeom prst="rect">
            <a:avLst/>
          </a:prstGeom>
          <a:noFill/>
          <a:ln w="9525">
            <a:noFill/>
            <a:miter lim="800000"/>
            <a:headEnd/>
            <a:tailEnd/>
          </a:ln>
          <a:effectLst/>
        </p:spPr>
        <p:txBody>
          <a:bodyPr>
            <a:spAutoFit/>
          </a:bodyPr>
          <a:lstStyle/>
          <a:p>
            <a:r>
              <a:rPr lang="en-GB"/>
              <a:t>fruit_machine.htm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pic>
        <p:nvPicPr>
          <p:cNvPr id="8194" name="Picture 2" descr="TALKlistentriangle2[1]"/>
          <p:cNvPicPr>
            <a:picLocks noChangeAspect="1" noChangeArrowheads="1"/>
          </p:cNvPicPr>
          <p:nvPr/>
        </p:nvPicPr>
        <p:blipFill>
          <a:blip r:embed="rId2" cstate="print"/>
          <a:srcRect/>
          <a:stretch>
            <a:fillRect/>
          </a:stretch>
        </p:blipFill>
        <p:spPr bwMode="auto">
          <a:xfrm rot="1245600">
            <a:off x="5321300" y="558800"/>
            <a:ext cx="2774950" cy="2774950"/>
          </a:xfrm>
          <a:prstGeom prst="rect">
            <a:avLst/>
          </a:prstGeom>
          <a:noFill/>
          <a:ln w="9525">
            <a:noFill/>
            <a:miter lim="800000"/>
            <a:headEnd/>
            <a:tailEnd/>
          </a:ln>
          <a:effectLst/>
        </p:spPr>
      </p:pic>
      <p:sp>
        <p:nvSpPr>
          <p:cNvPr id="8195" name="Text Box 3"/>
          <p:cNvSpPr txBox="1">
            <a:spLocks noChangeArrowheads="1"/>
          </p:cNvSpPr>
          <p:nvPr/>
        </p:nvSpPr>
        <p:spPr bwMode="auto">
          <a:xfrm>
            <a:off x="165100" y="3492500"/>
            <a:ext cx="10058400" cy="1879600"/>
          </a:xfrm>
          <a:prstGeom prst="rect">
            <a:avLst/>
          </a:prstGeom>
          <a:noFill/>
          <a:ln w="9525">
            <a:noFill/>
            <a:miter lim="800000"/>
            <a:headEnd/>
            <a:tailEnd/>
          </a:ln>
          <a:effectLst/>
        </p:spPr>
        <p:txBody>
          <a:bodyPr>
            <a:spAutoFit/>
          </a:bodyPr>
          <a:lstStyle/>
          <a:p>
            <a:r>
              <a:rPr lang="en-GB" sz="1400">
                <a:solidFill>
                  <a:srgbClr val="00008B"/>
                </a:solidFill>
                <a:latin typeface="Arial - 13"/>
              </a:rPr>
              <a:t>Students work together in groups of three:</a:t>
            </a:r>
          </a:p>
          <a:p>
            <a:endParaRPr lang="en-GB" sz="1400">
              <a:solidFill>
                <a:srgbClr val="00008B"/>
              </a:solidFill>
              <a:latin typeface="Arial - 13"/>
            </a:endParaRPr>
          </a:p>
          <a:p>
            <a:r>
              <a:rPr lang="en-GB" sz="1400">
                <a:solidFill>
                  <a:srgbClr val="00008B"/>
                </a:solidFill>
                <a:latin typeface="Arial - 13"/>
              </a:rPr>
              <a:t>The SPEAKER explains the topic (or expresses their opinion on an issue) as directed by the teacher.</a:t>
            </a:r>
          </a:p>
          <a:p>
            <a:r>
              <a:rPr lang="en-GB" sz="1400">
                <a:solidFill>
                  <a:srgbClr val="00008B"/>
                </a:solidFill>
                <a:latin typeface="Arial - 13"/>
              </a:rPr>
              <a:t>The QUESTIONER listens carefully and asks for clarification or further detail.</a:t>
            </a:r>
          </a:p>
          <a:p>
            <a:r>
              <a:rPr lang="en-GB" sz="1400">
                <a:solidFill>
                  <a:srgbClr val="00008B"/>
                </a:solidFill>
                <a:latin typeface="Arial - 13"/>
              </a:rPr>
              <a:t>The NOTE-TAKER observes this process and provides feedback to both "speaker" and "questioner".</a:t>
            </a:r>
          </a:p>
          <a:p>
            <a:endParaRPr lang="en-GB" sz="1400">
              <a:solidFill>
                <a:srgbClr val="00008B"/>
              </a:solidFill>
              <a:latin typeface="Arial - 13"/>
            </a:endParaRPr>
          </a:p>
          <a:p>
            <a:r>
              <a:rPr lang="en-GB" sz="1400">
                <a:solidFill>
                  <a:srgbClr val="00008B"/>
                </a:solidFill>
                <a:latin typeface="Arial - 13"/>
              </a:rPr>
              <a:t>(A "numbered heads" approach can be used to allocate roles - and these roles can be rotated (either now or subsequently).)</a:t>
            </a:r>
          </a:p>
        </p:txBody>
      </p:sp>
      <p:sp>
        <p:nvSpPr>
          <p:cNvPr id="8196" name="Text Box 4"/>
          <p:cNvSpPr txBox="1">
            <a:spLocks noChangeArrowheads="1"/>
          </p:cNvSpPr>
          <p:nvPr/>
        </p:nvSpPr>
        <p:spPr bwMode="auto">
          <a:xfrm rot="20100000">
            <a:off x="228600" y="1104900"/>
            <a:ext cx="5562600" cy="873125"/>
          </a:xfrm>
          <a:prstGeom prst="rect">
            <a:avLst/>
          </a:prstGeom>
          <a:noFill/>
          <a:ln w="9525">
            <a:noFill/>
            <a:miter lim="800000"/>
            <a:headEnd/>
            <a:tailEnd/>
          </a:ln>
          <a:effectLst/>
        </p:spPr>
        <p:txBody>
          <a:bodyPr>
            <a:spAutoFit/>
          </a:bodyPr>
          <a:lstStyle/>
          <a:p>
            <a:r>
              <a:rPr lang="en-GB" sz="4500">
                <a:solidFill>
                  <a:srgbClr val="0000FF"/>
                </a:solidFill>
                <a:latin typeface="Tahoma - 16"/>
              </a:rPr>
              <a:t>Listening Triangles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pic>
        <p:nvPicPr>
          <p:cNvPr id="9218" name="Picture 2" descr="TALKinfogap2[1]"/>
          <p:cNvPicPr>
            <a:picLocks noChangeAspect="1" noChangeArrowheads="1"/>
          </p:cNvPicPr>
          <p:nvPr/>
        </p:nvPicPr>
        <p:blipFill>
          <a:blip r:embed="rId2" cstate="print"/>
          <a:srcRect/>
          <a:stretch>
            <a:fillRect/>
          </a:stretch>
        </p:blipFill>
        <p:spPr bwMode="auto">
          <a:xfrm>
            <a:off x="3467100" y="1676400"/>
            <a:ext cx="2794000" cy="2794000"/>
          </a:xfrm>
          <a:prstGeom prst="rect">
            <a:avLst/>
          </a:prstGeom>
          <a:noFill/>
          <a:ln w="9525">
            <a:noFill/>
            <a:miter lim="800000"/>
            <a:headEnd/>
            <a:tailEnd/>
          </a:ln>
          <a:effectLst/>
        </p:spPr>
      </p:pic>
      <p:sp>
        <p:nvSpPr>
          <p:cNvPr id="9219" name="Text Box 3"/>
          <p:cNvSpPr txBox="1">
            <a:spLocks noChangeArrowheads="1"/>
          </p:cNvSpPr>
          <p:nvPr/>
        </p:nvSpPr>
        <p:spPr bwMode="auto">
          <a:xfrm>
            <a:off x="139700" y="2628900"/>
            <a:ext cx="3251200" cy="554038"/>
          </a:xfrm>
          <a:prstGeom prst="rect">
            <a:avLst/>
          </a:prstGeom>
          <a:noFill/>
          <a:ln w="9525">
            <a:noFill/>
            <a:miter lim="800000"/>
            <a:headEnd/>
            <a:tailEnd/>
          </a:ln>
          <a:effectLst/>
        </p:spPr>
        <p:txBody>
          <a:bodyPr>
            <a:spAutoFit/>
          </a:bodyPr>
          <a:lstStyle/>
          <a:p>
            <a:r>
              <a:rPr lang="en-GB" sz="1500">
                <a:solidFill>
                  <a:srgbClr val="0000FF"/>
                </a:solidFill>
                <a:latin typeface="Tahoma - 16"/>
              </a:rPr>
              <a:t>Student 1 has half the information on a piece of paper.</a:t>
            </a:r>
          </a:p>
        </p:txBody>
      </p:sp>
      <p:sp>
        <p:nvSpPr>
          <p:cNvPr id="9220" name="Text Box 4"/>
          <p:cNvSpPr txBox="1">
            <a:spLocks noChangeArrowheads="1"/>
          </p:cNvSpPr>
          <p:nvPr/>
        </p:nvSpPr>
        <p:spPr bwMode="auto">
          <a:xfrm>
            <a:off x="3289300" y="1168400"/>
            <a:ext cx="3556000" cy="617538"/>
          </a:xfrm>
          <a:prstGeom prst="rect">
            <a:avLst/>
          </a:prstGeom>
          <a:noFill/>
          <a:ln w="9525">
            <a:noFill/>
            <a:miter lim="800000"/>
            <a:headEnd/>
            <a:tailEnd/>
          </a:ln>
          <a:effectLst/>
        </p:spPr>
        <p:txBody>
          <a:bodyPr>
            <a:spAutoFit/>
          </a:bodyPr>
          <a:lstStyle/>
          <a:p>
            <a:r>
              <a:rPr lang="en-GB" sz="3200">
                <a:solidFill>
                  <a:srgbClr val="0000FF"/>
                </a:solidFill>
                <a:latin typeface="Tahoma - 16"/>
              </a:rPr>
              <a:t>Information Gap</a:t>
            </a:r>
          </a:p>
        </p:txBody>
      </p:sp>
      <p:sp>
        <p:nvSpPr>
          <p:cNvPr id="9221" name="Text Box 5"/>
          <p:cNvSpPr txBox="1">
            <a:spLocks noChangeArrowheads="1"/>
          </p:cNvSpPr>
          <p:nvPr/>
        </p:nvSpPr>
        <p:spPr bwMode="auto">
          <a:xfrm>
            <a:off x="6362700" y="2705100"/>
            <a:ext cx="3784600" cy="557213"/>
          </a:xfrm>
          <a:prstGeom prst="rect">
            <a:avLst/>
          </a:prstGeom>
          <a:noFill/>
          <a:ln w="9525">
            <a:noFill/>
            <a:miter lim="800000"/>
            <a:headEnd/>
            <a:tailEnd/>
          </a:ln>
          <a:effectLst/>
        </p:spPr>
        <p:txBody>
          <a:bodyPr>
            <a:spAutoFit/>
          </a:bodyPr>
          <a:lstStyle/>
          <a:p>
            <a:r>
              <a:rPr lang="en-GB" sz="1600">
                <a:solidFill>
                  <a:srgbClr val="0000FF"/>
                </a:solidFill>
                <a:latin typeface="Tahoma - 16"/>
              </a:rPr>
              <a:t>Student 2 has the other half on a piece of paper.</a:t>
            </a:r>
          </a:p>
        </p:txBody>
      </p:sp>
      <p:sp>
        <p:nvSpPr>
          <p:cNvPr id="9222" name="Line 6"/>
          <p:cNvSpPr>
            <a:spLocks noChangeShapeType="1"/>
          </p:cNvSpPr>
          <p:nvPr/>
        </p:nvSpPr>
        <p:spPr bwMode="auto">
          <a:xfrm flipH="1">
            <a:off x="5207000" y="3073400"/>
            <a:ext cx="2413000" cy="1790700"/>
          </a:xfrm>
          <a:prstGeom prst="line">
            <a:avLst/>
          </a:prstGeom>
          <a:noFill/>
          <a:ln w="38100">
            <a:solidFill>
              <a:srgbClr val="000000"/>
            </a:solidFill>
            <a:round/>
            <a:headEnd type="oval" w="med" len="sm"/>
            <a:tailEnd type="triangle" w="med" len="sm"/>
          </a:ln>
          <a:effectLst/>
        </p:spPr>
        <p:txBody>
          <a:bodyPr wrap="none" anchor="ctr"/>
          <a:lstStyle/>
          <a:p>
            <a:endParaRPr lang="en-US"/>
          </a:p>
        </p:txBody>
      </p:sp>
      <p:sp>
        <p:nvSpPr>
          <p:cNvPr id="9223" name="Line 7"/>
          <p:cNvSpPr>
            <a:spLocks noChangeShapeType="1"/>
          </p:cNvSpPr>
          <p:nvPr/>
        </p:nvSpPr>
        <p:spPr bwMode="auto">
          <a:xfrm>
            <a:off x="2413000" y="3276600"/>
            <a:ext cx="2197100" cy="1587500"/>
          </a:xfrm>
          <a:prstGeom prst="line">
            <a:avLst/>
          </a:prstGeom>
          <a:noFill/>
          <a:ln w="38100">
            <a:solidFill>
              <a:srgbClr val="000000"/>
            </a:solidFill>
            <a:round/>
            <a:headEnd type="oval" w="med" len="sm"/>
            <a:tailEnd type="triangle" w="med" len="sm"/>
          </a:ln>
          <a:effectLst/>
        </p:spPr>
        <p:txBody>
          <a:bodyPr wrap="none" anchor="ctr"/>
          <a:lstStyle/>
          <a:p>
            <a:endParaRPr lang="en-US"/>
          </a:p>
        </p:txBody>
      </p:sp>
      <p:sp>
        <p:nvSpPr>
          <p:cNvPr id="9224" name="Text Box 8"/>
          <p:cNvSpPr txBox="1">
            <a:spLocks noChangeArrowheads="1"/>
          </p:cNvSpPr>
          <p:nvPr/>
        </p:nvSpPr>
        <p:spPr bwMode="auto">
          <a:xfrm>
            <a:off x="2184400" y="4940300"/>
            <a:ext cx="5842000" cy="555625"/>
          </a:xfrm>
          <a:prstGeom prst="rect">
            <a:avLst/>
          </a:prstGeom>
          <a:noFill/>
          <a:ln w="9525">
            <a:noFill/>
            <a:miter lim="800000"/>
            <a:headEnd/>
            <a:tailEnd/>
          </a:ln>
          <a:effectLst/>
        </p:spPr>
        <p:txBody>
          <a:bodyPr>
            <a:spAutoFit/>
          </a:bodyPr>
          <a:lstStyle/>
          <a:p>
            <a:pPr algn="ctr"/>
            <a:r>
              <a:rPr lang="en-GB" sz="1500">
                <a:solidFill>
                  <a:srgbClr val="0000FF"/>
                </a:solidFill>
                <a:latin typeface="Tahoma - 16"/>
              </a:rPr>
              <a:t>Pairs come together to teach each other their half (without showing it on the paper) </a:t>
            </a:r>
          </a:p>
        </p:txBody>
      </p:sp>
      <p:sp>
        <p:nvSpPr>
          <p:cNvPr id="9225" name="Text Box 9"/>
          <p:cNvSpPr txBox="1">
            <a:spLocks noChangeArrowheads="1"/>
          </p:cNvSpPr>
          <p:nvPr/>
        </p:nvSpPr>
        <p:spPr bwMode="auto">
          <a:xfrm>
            <a:off x="3784600" y="6248400"/>
            <a:ext cx="2819400" cy="306388"/>
          </a:xfrm>
          <a:prstGeom prst="rect">
            <a:avLst/>
          </a:prstGeom>
          <a:noFill/>
          <a:ln w="9525">
            <a:noFill/>
            <a:miter lim="800000"/>
            <a:headEnd/>
            <a:tailEnd/>
          </a:ln>
          <a:effectLst/>
        </p:spPr>
        <p:txBody>
          <a:bodyPr>
            <a:spAutoFit/>
          </a:bodyPr>
          <a:lstStyle/>
          <a:p>
            <a:r>
              <a:rPr lang="en-GB" sz="1600">
                <a:solidFill>
                  <a:srgbClr val="0000FF"/>
                </a:solidFill>
                <a:latin typeface="Tahoma - 16"/>
              </a:rPr>
              <a:t>Pairs feed back to the class.</a:t>
            </a:r>
          </a:p>
        </p:txBody>
      </p:sp>
      <p:sp>
        <p:nvSpPr>
          <p:cNvPr id="9226" name="Line 10"/>
          <p:cNvSpPr>
            <a:spLocks noChangeShapeType="1"/>
          </p:cNvSpPr>
          <p:nvPr/>
        </p:nvSpPr>
        <p:spPr bwMode="auto">
          <a:xfrm>
            <a:off x="4927600" y="5486400"/>
            <a:ext cx="0" cy="673100"/>
          </a:xfrm>
          <a:prstGeom prst="line">
            <a:avLst/>
          </a:prstGeom>
          <a:noFill/>
          <a:ln w="38100">
            <a:solidFill>
              <a:srgbClr val="000000"/>
            </a:solidFill>
            <a:round/>
            <a:headEnd type="oval" w="med" len="sm"/>
            <a:tailEnd type="triangle" w="med"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98FB98"/>
        </a:solidFill>
        <a:effectLst/>
      </p:bgPr>
    </p:bg>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0" y="1371600"/>
            <a:ext cx="609600" cy="301625"/>
          </a:xfrm>
          <a:prstGeom prst="rect">
            <a:avLst/>
          </a:prstGeom>
          <a:noFill/>
          <a:ln w="9525">
            <a:noFill/>
            <a:miter lim="800000"/>
            <a:headEnd/>
            <a:tailEnd/>
          </a:ln>
          <a:effectLst/>
        </p:spPr>
        <p:txBody>
          <a:bodyPr>
            <a:spAutoFit/>
          </a:bodyPr>
          <a:lstStyle/>
          <a:p>
            <a:r>
              <a:rPr lang="en-GB" sz="1500" b="1" u="sng">
                <a:solidFill>
                  <a:srgbClr val="0000FF"/>
                </a:solidFill>
                <a:latin typeface="Tahoma - 16"/>
              </a:rPr>
              <a:t>Qu</a:t>
            </a:r>
          </a:p>
        </p:txBody>
      </p:sp>
      <p:sp>
        <p:nvSpPr>
          <p:cNvPr id="10243" name="Text Box 3"/>
          <p:cNvSpPr txBox="1">
            <a:spLocks noChangeArrowheads="1"/>
          </p:cNvSpPr>
          <p:nvPr/>
        </p:nvSpPr>
        <p:spPr bwMode="auto">
          <a:xfrm>
            <a:off x="850900" y="177800"/>
            <a:ext cx="6781800" cy="889000"/>
          </a:xfrm>
          <a:prstGeom prst="rect">
            <a:avLst/>
          </a:prstGeom>
          <a:noFill/>
          <a:ln w="9525">
            <a:noFill/>
            <a:miter lim="800000"/>
            <a:headEnd/>
            <a:tailEnd/>
          </a:ln>
          <a:effectLst/>
        </p:spPr>
        <p:txBody>
          <a:bodyPr>
            <a:spAutoFit/>
          </a:bodyPr>
          <a:lstStyle/>
          <a:p>
            <a:r>
              <a:rPr lang="en-GB" sz="4600" b="1" u="sng">
                <a:solidFill>
                  <a:srgbClr val="0000FF"/>
                </a:solidFill>
                <a:latin typeface="Tahoma - 16"/>
              </a:rPr>
              <a:t>Question Envelopes </a:t>
            </a:r>
          </a:p>
        </p:txBody>
      </p:sp>
      <p:sp>
        <p:nvSpPr>
          <p:cNvPr id="10244" name="Text Box 4"/>
          <p:cNvSpPr txBox="1">
            <a:spLocks noChangeArrowheads="1"/>
          </p:cNvSpPr>
          <p:nvPr/>
        </p:nvSpPr>
        <p:spPr bwMode="auto">
          <a:xfrm>
            <a:off x="3848100" y="2425700"/>
            <a:ext cx="5740400" cy="4370388"/>
          </a:xfrm>
          <a:prstGeom prst="rect">
            <a:avLst/>
          </a:prstGeom>
          <a:noFill/>
          <a:ln w="9525">
            <a:noFill/>
            <a:miter lim="800000"/>
            <a:headEnd/>
            <a:tailEnd/>
          </a:ln>
          <a:effectLst/>
        </p:spPr>
        <p:txBody>
          <a:bodyPr>
            <a:spAutoFit/>
          </a:bodyPr>
          <a:lstStyle/>
          <a:p>
            <a:r>
              <a:rPr lang="en-GB" sz="2300">
                <a:solidFill>
                  <a:srgbClr val="0000FF"/>
                </a:solidFill>
                <a:latin typeface="Tahoma - 16"/>
              </a:rPr>
              <a:t>        Write 2-3 questions (related to the     </a:t>
            </a:r>
          </a:p>
          <a:p>
            <a:r>
              <a:rPr lang="en-GB" sz="2300">
                <a:solidFill>
                  <a:srgbClr val="0000FF"/>
                </a:solidFill>
                <a:latin typeface="Tahoma - 16"/>
              </a:rPr>
              <a:t>      learning objectives) on envelopes. Do   </a:t>
            </a:r>
          </a:p>
          <a:p>
            <a:r>
              <a:rPr lang="en-GB" sz="2300">
                <a:solidFill>
                  <a:srgbClr val="0000FF"/>
                </a:solidFill>
                <a:latin typeface="Tahoma - 16"/>
              </a:rPr>
              <a:t>     multiple copies of each so that each student will have one to work on. Distribute, so that each student has one.  Give 2 minutes per envelope:  student records name and answer on a post-it note; students pass envelope on after 2 minutes until all 2-3 questions are answered by all.  Collect in and read some responses (anonymously); class responds to accuracy of answer.</a:t>
            </a:r>
          </a:p>
        </p:txBody>
      </p:sp>
      <p:pic>
        <p:nvPicPr>
          <p:cNvPr id="10245" name="Picture 5" descr="envelopes[1]"/>
          <p:cNvPicPr>
            <a:picLocks noChangeAspect="1" noChangeArrowheads="1"/>
          </p:cNvPicPr>
          <p:nvPr/>
        </p:nvPicPr>
        <p:blipFill>
          <a:blip r:embed="rId2" cstate="print"/>
          <a:srcRect/>
          <a:stretch>
            <a:fillRect/>
          </a:stretch>
        </p:blipFill>
        <p:spPr bwMode="auto">
          <a:xfrm>
            <a:off x="139700" y="685800"/>
            <a:ext cx="4422775" cy="3454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5</TotalTime>
  <Words>3628</Words>
  <Application>Microsoft Office PowerPoint</Application>
  <PresentationFormat>Custom</PresentationFormat>
  <Paragraphs>469</Paragraphs>
  <Slides>60</Slides>
  <Notes>0</Notes>
  <HiddenSlides>0</HiddenSlides>
  <MMClips>0</MMClips>
  <ScaleCrop>false</ScaleCrop>
  <HeadingPairs>
    <vt:vector size="6" baseType="variant">
      <vt:variant>
        <vt:lpstr>Fonts Used</vt:lpstr>
      </vt:variant>
      <vt:variant>
        <vt:i4>35</vt:i4>
      </vt:variant>
      <vt:variant>
        <vt:lpstr>Theme</vt:lpstr>
      </vt:variant>
      <vt:variant>
        <vt:i4>1</vt:i4>
      </vt:variant>
      <vt:variant>
        <vt:lpstr>Slide Titles</vt:lpstr>
      </vt:variant>
      <vt:variant>
        <vt:i4>60</vt:i4>
      </vt:variant>
    </vt:vector>
  </HeadingPairs>
  <TitlesOfParts>
    <vt:vector size="96" baseType="lpstr">
      <vt:lpstr>Arial</vt:lpstr>
      <vt:lpstr>Trebuchet MS - 8</vt:lpstr>
      <vt:lpstr>Arial - 48</vt:lpstr>
      <vt:lpstr>Arial - 12</vt:lpstr>
      <vt:lpstr>Tahoma - 8</vt:lpstr>
      <vt:lpstr>Arial - 26</vt:lpstr>
      <vt:lpstr>Arial - 13</vt:lpstr>
      <vt:lpstr>Tahoma - 16</vt:lpstr>
      <vt:lpstr>Arial - 16</vt:lpstr>
      <vt:lpstr>Arial - 58</vt:lpstr>
      <vt:lpstr>Arial - 21</vt:lpstr>
      <vt:lpstr>Arial - 24</vt:lpstr>
      <vt:lpstr>Arial - 36</vt:lpstr>
      <vt:lpstr>Arial - 32</vt:lpstr>
      <vt:lpstr>Times New Roman - 16</vt:lpstr>
      <vt:lpstr>Bookman Old Style - 20</vt:lpstr>
      <vt:lpstr>Arial - 72</vt:lpstr>
      <vt:lpstr>Arial - 28</vt:lpstr>
      <vt:lpstr>Bookman Old Style - 16</vt:lpstr>
      <vt:lpstr>Bookman Old Style - 8</vt:lpstr>
      <vt:lpstr>Trebuchet MS - 28</vt:lpstr>
      <vt:lpstr>Bookman Old Style - 24</vt:lpstr>
      <vt:lpstr>Bookman Old Style - 14</vt:lpstr>
      <vt:lpstr>Trebuchet MS - 16</vt:lpstr>
      <vt:lpstr>Arial - 14</vt:lpstr>
      <vt:lpstr>Times - 16</vt:lpstr>
      <vt:lpstr>Lucida Handwriting - 16</vt:lpstr>
      <vt:lpstr>Trebuchet MS - 20</vt:lpstr>
      <vt:lpstr>Jokerman - 16</vt:lpstr>
      <vt:lpstr>Bookman Old Style - 10</vt:lpstr>
      <vt:lpstr>Symbol - 16</vt:lpstr>
      <vt:lpstr>Bookman Old Style - 26</vt:lpstr>
      <vt:lpstr>Times New Roman - 28</vt:lpstr>
      <vt:lpstr>Times New Roman - 14</vt:lpstr>
      <vt:lpstr>Times New Roman - 9</vt:lpstr>
      <vt:lpstr>Default Design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vector>
  </TitlesOfParts>
  <Company>RM plc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lduplessis</dc:creator>
  <cp:lastModifiedBy> </cp:lastModifiedBy>
  <cp:revision>2</cp:revision>
  <dcterms:created xsi:type="dcterms:W3CDTF">2009-11-27T11:59:25Z</dcterms:created>
  <dcterms:modified xsi:type="dcterms:W3CDTF">2010-01-14T06:06:28Z</dcterms:modified>
</cp:coreProperties>
</file>